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3"/>
  </p:notesMasterIdLst>
  <p:handoutMasterIdLst>
    <p:handoutMasterId r:id="rId74"/>
  </p:handoutMasterIdLst>
  <p:sldIdLst>
    <p:sldId id="256" r:id="rId2"/>
    <p:sldId id="288" r:id="rId3"/>
    <p:sldId id="290" r:id="rId4"/>
    <p:sldId id="291" r:id="rId5"/>
    <p:sldId id="292" r:id="rId6"/>
    <p:sldId id="325" r:id="rId7"/>
    <p:sldId id="258" r:id="rId8"/>
    <p:sldId id="338" r:id="rId9"/>
    <p:sldId id="277" r:id="rId10"/>
    <p:sldId id="273" r:id="rId11"/>
    <p:sldId id="328" r:id="rId12"/>
    <p:sldId id="329" r:id="rId13"/>
    <p:sldId id="368" r:id="rId14"/>
    <p:sldId id="351" r:id="rId15"/>
    <p:sldId id="330" r:id="rId16"/>
    <p:sldId id="267" r:id="rId17"/>
    <p:sldId id="331" r:id="rId18"/>
    <p:sldId id="332" r:id="rId19"/>
    <p:sldId id="333" r:id="rId20"/>
    <p:sldId id="272" r:id="rId21"/>
    <p:sldId id="334" r:id="rId22"/>
    <p:sldId id="335" r:id="rId23"/>
    <p:sldId id="271" r:id="rId24"/>
    <p:sldId id="274" r:id="rId25"/>
    <p:sldId id="340" r:id="rId26"/>
    <p:sldId id="341" r:id="rId27"/>
    <p:sldId id="342" r:id="rId28"/>
    <p:sldId id="343" r:id="rId29"/>
    <p:sldId id="344" r:id="rId30"/>
    <p:sldId id="350" r:id="rId31"/>
    <p:sldId id="345" r:id="rId32"/>
    <p:sldId id="346" r:id="rId33"/>
    <p:sldId id="347" r:id="rId34"/>
    <p:sldId id="348" r:id="rId35"/>
    <p:sldId id="367" r:id="rId36"/>
    <p:sldId id="349" r:id="rId37"/>
    <p:sldId id="359" r:id="rId38"/>
    <p:sldId id="352" r:id="rId39"/>
    <p:sldId id="339" r:id="rId40"/>
    <p:sldId id="289" r:id="rId41"/>
    <p:sldId id="354" r:id="rId42"/>
    <p:sldId id="355" r:id="rId43"/>
    <p:sldId id="356" r:id="rId44"/>
    <p:sldId id="357" r:id="rId45"/>
    <p:sldId id="358" r:id="rId46"/>
    <p:sldId id="360" r:id="rId47"/>
    <p:sldId id="361" r:id="rId48"/>
    <p:sldId id="362" r:id="rId49"/>
    <p:sldId id="363" r:id="rId50"/>
    <p:sldId id="283" r:id="rId51"/>
    <p:sldId id="285" r:id="rId52"/>
    <p:sldId id="286" r:id="rId53"/>
    <p:sldId id="287" r:id="rId54"/>
    <p:sldId id="293" r:id="rId55"/>
    <p:sldId id="294" r:id="rId56"/>
    <p:sldId id="369" r:id="rId57"/>
    <p:sldId id="353" r:id="rId58"/>
    <p:sldId id="336" r:id="rId59"/>
    <p:sldId id="259" r:id="rId60"/>
    <p:sldId id="260" r:id="rId61"/>
    <p:sldId id="327" r:id="rId62"/>
    <p:sldId id="371" r:id="rId63"/>
    <p:sldId id="295" r:id="rId64"/>
    <p:sldId id="364" r:id="rId65"/>
    <p:sldId id="365" r:id="rId66"/>
    <p:sldId id="366" r:id="rId67"/>
    <p:sldId id="372" r:id="rId68"/>
    <p:sldId id="376" r:id="rId69"/>
    <p:sldId id="377" r:id="rId70"/>
    <p:sldId id="378" r:id="rId71"/>
    <p:sldId id="373" r:id="rId72"/>
  </p:sldIdLst>
  <p:sldSz cx="9144000" cy="6858000" type="screen4x3"/>
  <p:notesSz cx="9144000" cy="6858000"/>
  <p:defaultTextStyle>
    <a:defPPr>
      <a:defRPr lang="it-IT"/>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DFCCB"/>
    <a:srgbClr val="FBFF98"/>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043"/>
    <p:restoredTop sz="91411"/>
  </p:normalViewPr>
  <p:slideViewPr>
    <p:cSldViewPr snapToGrid="0" snapToObjects="1">
      <p:cViewPr varScale="1">
        <p:scale>
          <a:sx n="127" d="100"/>
          <a:sy n="127" d="100"/>
        </p:scale>
        <p:origin x="3224" y="176"/>
      </p:cViewPr>
      <p:guideLst>
        <p:guide orient="horz" pos="2160"/>
        <p:guide pos="2880"/>
      </p:guideLst>
    </p:cSldViewPr>
  </p:slideViewPr>
  <p:notesTextViewPr>
    <p:cViewPr>
      <p:scale>
        <a:sx n="100" d="100"/>
        <a:sy n="100" d="100"/>
      </p:scale>
      <p:origin x="0" y="0"/>
    </p:cViewPr>
  </p:notesTextViewPr>
  <p:sorterViewPr>
    <p:cViewPr>
      <p:scale>
        <a:sx n="127" d="100"/>
        <a:sy n="127"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handoutMaster" Target="handoutMasters/handout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notesMaster" Target="notesMasters/notesMaster1.xml"/><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sz="quarter" idx="1"/>
          </p:nvPr>
        </p:nvSpPr>
        <p:spPr>
          <a:xfrm>
            <a:off x="5179484" y="0"/>
            <a:ext cx="3962400" cy="342900"/>
          </a:xfrm>
          <a:prstGeom prst="rect">
            <a:avLst/>
          </a:prstGeom>
        </p:spPr>
        <p:txBody>
          <a:bodyPr vert="horz" lIns="91440" tIns="45720" rIns="91440" bIns="45720" rtlCol="0"/>
          <a:lstStyle>
            <a:lvl1pPr algn="r">
              <a:defRPr sz="1200"/>
            </a:lvl1pPr>
          </a:lstStyle>
          <a:p>
            <a:fld id="{5EBAC173-8E0F-FC42-92E4-12A45321C30F}" type="datetime1">
              <a:rPr lang="it-IT" smtClean="0"/>
              <a:t>01/10/19</a:t>
            </a:fld>
            <a:endParaRPr lang="it-IT"/>
          </a:p>
        </p:txBody>
      </p:sp>
      <p:sp>
        <p:nvSpPr>
          <p:cNvPr id="4" name="Segnaposto piè di pagina 3"/>
          <p:cNvSpPr>
            <a:spLocks noGrp="1"/>
          </p:cNvSpPr>
          <p:nvPr>
            <p:ph type="ftr" sz="quarter" idx="2"/>
          </p:nvPr>
        </p:nvSpPr>
        <p:spPr>
          <a:xfrm>
            <a:off x="0" y="6513910"/>
            <a:ext cx="3962400" cy="342900"/>
          </a:xfrm>
          <a:prstGeom prst="rect">
            <a:avLst/>
          </a:prstGeom>
        </p:spPr>
        <p:txBody>
          <a:bodyPr vert="horz" lIns="91440" tIns="45720" rIns="91440" bIns="45720" rtlCol="0" anchor="b"/>
          <a:lstStyle>
            <a:lvl1pPr algn="l">
              <a:defRPr sz="1200"/>
            </a:lvl1pPr>
          </a:lstStyle>
          <a:p>
            <a:r>
              <a:rPr lang="it-IT"/>
              <a:t>M. Di Febo - La Quinta Via</a:t>
            </a:r>
          </a:p>
        </p:txBody>
      </p:sp>
      <p:sp>
        <p:nvSpPr>
          <p:cNvPr id="5" name="Segnaposto numero diapositiva 4"/>
          <p:cNvSpPr>
            <a:spLocks noGrp="1"/>
          </p:cNvSpPr>
          <p:nvPr>
            <p:ph type="sldNum" sz="quarter" idx="3"/>
          </p:nvPr>
        </p:nvSpPr>
        <p:spPr>
          <a:xfrm>
            <a:off x="5179484" y="6513910"/>
            <a:ext cx="3962400" cy="342900"/>
          </a:xfrm>
          <a:prstGeom prst="rect">
            <a:avLst/>
          </a:prstGeom>
        </p:spPr>
        <p:txBody>
          <a:bodyPr vert="horz" lIns="91440" tIns="45720" rIns="91440" bIns="45720" rtlCol="0" anchor="b"/>
          <a:lstStyle>
            <a:lvl1pPr algn="r">
              <a:defRPr sz="1200"/>
            </a:lvl1pPr>
          </a:lstStyle>
          <a:p>
            <a:fld id="{42D518BF-BF69-C946-A313-4105AAF8D404}" type="slidenum">
              <a:rPr lang="it-IT" smtClean="0"/>
              <a:t>‹N›</a:t>
            </a:fld>
            <a:endParaRPr lang="it-IT"/>
          </a:p>
        </p:txBody>
      </p:sp>
    </p:spTree>
    <p:extLst>
      <p:ext uri="{BB962C8B-B14F-4D97-AF65-F5344CB8AC3E}">
        <p14:creationId xmlns:p14="http://schemas.microsoft.com/office/powerpoint/2010/main" val="3918212983"/>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5179484" y="0"/>
            <a:ext cx="3962400" cy="342900"/>
          </a:xfrm>
          <a:prstGeom prst="rect">
            <a:avLst/>
          </a:prstGeom>
        </p:spPr>
        <p:txBody>
          <a:bodyPr vert="horz" lIns="91440" tIns="45720" rIns="91440" bIns="45720" rtlCol="0"/>
          <a:lstStyle>
            <a:lvl1pPr algn="r">
              <a:defRPr sz="1200"/>
            </a:lvl1pPr>
          </a:lstStyle>
          <a:p>
            <a:fld id="{4380BAF2-A8EB-094B-86BE-50ACA0101B8F}" type="datetime1">
              <a:rPr lang="it-IT" smtClean="0"/>
              <a:t>01/10/19</a:t>
            </a:fld>
            <a:endParaRPr lang="it-IT"/>
          </a:p>
        </p:txBody>
      </p:sp>
      <p:sp>
        <p:nvSpPr>
          <p:cNvPr id="4" name="Segnaposto immagine diapositiva 3"/>
          <p:cNvSpPr>
            <a:spLocks noGrp="1" noRot="1" noChangeAspect="1"/>
          </p:cNvSpPr>
          <p:nvPr>
            <p:ph type="sldImg" idx="2"/>
          </p:nvPr>
        </p:nvSpPr>
        <p:spPr>
          <a:xfrm>
            <a:off x="2857500" y="514350"/>
            <a:ext cx="3429000" cy="257175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914400" y="3257550"/>
            <a:ext cx="7315200" cy="308610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6513910"/>
            <a:ext cx="3962400" cy="342900"/>
          </a:xfrm>
          <a:prstGeom prst="rect">
            <a:avLst/>
          </a:prstGeom>
        </p:spPr>
        <p:txBody>
          <a:bodyPr vert="horz" lIns="91440" tIns="45720" rIns="91440" bIns="45720" rtlCol="0" anchor="b"/>
          <a:lstStyle>
            <a:lvl1pPr algn="l">
              <a:defRPr sz="1200"/>
            </a:lvl1pPr>
          </a:lstStyle>
          <a:p>
            <a:r>
              <a:rPr lang="it-IT"/>
              <a:t>M. Di Febo - La Quinta Via</a:t>
            </a:r>
          </a:p>
        </p:txBody>
      </p:sp>
      <p:sp>
        <p:nvSpPr>
          <p:cNvPr id="7" name="Segnaposto numero diapositiva 6"/>
          <p:cNvSpPr>
            <a:spLocks noGrp="1"/>
          </p:cNvSpPr>
          <p:nvPr>
            <p:ph type="sldNum" sz="quarter" idx="5"/>
          </p:nvPr>
        </p:nvSpPr>
        <p:spPr>
          <a:xfrm>
            <a:off x="5179484" y="6513910"/>
            <a:ext cx="3962400" cy="342900"/>
          </a:xfrm>
          <a:prstGeom prst="rect">
            <a:avLst/>
          </a:prstGeom>
        </p:spPr>
        <p:txBody>
          <a:bodyPr vert="horz" lIns="91440" tIns="45720" rIns="91440" bIns="45720" rtlCol="0" anchor="b"/>
          <a:lstStyle>
            <a:lvl1pPr algn="r">
              <a:defRPr sz="1200"/>
            </a:lvl1pPr>
          </a:lstStyle>
          <a:p>
            <a:fld id="{FBDC2909-0464-4346-A509-F08EE178D2EF}" type="slidenum">
              <a:rPr lang="it-IT" smtClean="0"/>
              <a:t>‹N›</a:t>
            </a:fld>
            <a:endParaRPr lang="it-IT"/>
          </a:p>
        </p:txBody>
      </p:sp>
    </p:spTree>
    <p:extLst>
      <p:ext uri="{BB962C8B-B14F-4D97-AF65-F5344CB8AC3E}">
        <p14:creationId xmlns:p14="http://schemas.microsoft.com/office/powerpoint/2010/main" val="737796626"/>
      </p:ext>
    </p:extLst>
  </p:cSld>
  <p:clrMap bg1="lt1" tx1="dk1" bg2="lt2" tx2="dk2" accent1="accent1" accent2="accent2" accent3="accent3" accent4="accent4" accent5="accent5" accent6="accent6" hlink="hlink" folHlink="folHlink"/>
  <p:hf hd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sdfootnote1anc"/><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3" Type="http://schemas.openxmlformats.org/officeDocument/2006/relationships/hyperlink" Target="https://www.platon.it/fonti/#Goswami 13" TargetMode="External"/><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3" Type="http://schemas.openxmlformats.org/officeDocument/2006/relationships/hyperlink" Target="#sdfootnote1anc"/><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Dante</a:t>
            </a:r>
          </a:p>
        </p:txBody>
      </p:sp>
      <p:sp>
        <p:nvSpPr>
          <p:cNvPr id="4" name="Segnaposto numero diapositiva 3"/>
          <p:cNvSpPr>
            <a:spLocks noGrp="1"/>
          </p:cNvSpPr>
          <p:nvPr>
            <p:ph type="sldNum" sz="quarter" idx="10"/>
          </p:nvPr>
        </p:nvSpPr>
        <p:spPr/>
        <p:txBody>
          <a:bodyPr/>
          <a:lstStyle/>
          <a:p>
            <a:fld id="{FBDC2909-0464-4346-A509-F08EE178D2EF}" type="slidenum">
              <a:rPr lang="it-IT" smtClean="0"/>
              <a:t>1</a:t>
            </a:fld>
            <a:endParaRPr lang="it-IT"/>
          </a:p>
        </p:txBody>
      </p:sp>
      <p:sp>
        <p:nvSpPr>
          <p:cNvPr id="5" name="Segnaposto piè di pagina 4"/>
          <p:cNvSpPr>
            <a:spLocks noGrp="1"/>
          </p:cNvSpPr>
          <p:nvPr>
            <p:ph type="ftr" sz="quarter" idx="11"/>
          </p:nvPr>
        </p:nvSpPr>
        <p:spPr/>
        <p:txBody>
          <a:bodyPr/>
          <a:lstStyle/>
          <a:p>
            <a:r>
              <a:rPr lang="it-IT"/>
              <a:t>M. Di Febo - La Quinta Via</a:t>
            </a:r>
          </a:p>
        </p:txBody>
      </p:sp>
    </p:spTree>
    <p:extLst>
      <p:ext uri="{BB962C8B-B14F-4D97-AF65-F5344CB8AC3E}">
        <p14:creationId xmlns:p14="http://schemas.microsoft.com/office/powerpoint/2010/main" val="12728650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it-IT" dirty="0"/>
              <a:t>Una relazione consiste in una qualche forma di ordine tra due enti, le modalità di relazione e la modalità di ordine si corrispondono e vi saranno dunque tanti tipi di relazione quanti sono i modi in cui una cosa si può ordinare a un’altra.</a:t>
            </a:r>
          </a:p>
          <a:p>
            <a:endParaRPr lang="it-IT" dirty="0"/>
          </a:p>
        </p:txBody>
      </p:sp>
      <p:sp>
        <p:nvSpPr>
          <p:cNvPr id="4" name="Segnaposto numero diapositiva 3"/>
          <p:cNvSpPr>
            <a:spLocks noGrp="1"/>
          </p:cNvSpPr>
          <p:nvPr>
            <p:ph type="sldNum" sz="quarter" idx="10"/>
          </p:nvPr>
        </p:nvSpPr>
        <p:spPr/>
        <p:txBody>
          <a:bodyPr/>
          <a:lstStyle/>
          <a:p>
            <a:fld id="{FBDC2909-0464-4346-A509-F08EE178D2EF}" type="slidenum">
              <a:rPr lang="it-IT" smtClean="0"/>
              <a:t>10</a:t>
            </a:fld>
            <a:endParaRPr lang="it-IT"/>
          </a:p>
        </p:txBody>
      </p:sp>
      <p:sp>
        <p:nvSpPr>
          <p:cNvPr id="5" name="Segnaposto piè di pagina 4"/>
          <p:cNvSpPr>
            <a:spLocks noGrp="1"/>
          </p:cNvSpPr>
          <p:nvPr>
            <p:ph type="ftr" sz="quarter" idx="11"/>
          </p:nvPr>
        </p:nvSpPr>
        <p:spPr/>
        <p:txBody>
          <a:bodyPr/>
          <a:lstStyle/>
          <a:p>
            <a:r>
              <a:rPr lang="it-IT"/>
              <a:t>M. Di Febo - La Quinta Via</a:t>
            </a:r>
          </a:p>
        </p:txBody>
      </p:sp>
    </p:spTree>
    <p:extLst>
      <p:ext uri="{BB962C8B-B14F-4D97-AF65-F5344CB8AC3E}">
        <p14:creationId xmlns:p14="http://schemas.microsoft.com/office/powerpoint/2010/main" val="12728650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it-IT" sz="1200" dirty="0">
                <a:solidFill>
                  <a:srgbClr val="000090"/>
                </a:solidFill>
              </a:rPr>
              <a:t>Tommaso precisa che principio non significa priorità bensì origine.</a:t>
            </a:r>
          </a:p>
          <a:p>
            <a:endParaRPr lang="it-IT" dirty="0"/>
          </a:p>
        </p:txBody>
      </p:sp>
      <p:sp>
        <p:nvSpPr>
          <p:cNvPr id="4" name="Segnaposto numero diapositiva 3"/>
          <p:cNvSpPr>
            <a:spLocks noGrp="1"/>
          </p:cNvSpPr>
          <p:nvPr>
            <p:ph type="sldNum" sz="quarter" idx="10"/>
          </p:nvPr>
        </p:nvSpPr>
        <p:spPr/>
        <p:txBody>
          <a:bodyPr/>
          <a:lstStyle/>
          <a:p>
            <a:fld id="{FBDC2909-0464-4346-A509-F08EE178D2EF}" type="slidenum">
              <a:rPr lang="it-IT" smtClean="0"/>
              <a:t>11</a:t>
            </a:fld>
            <a:endParaRPr lang="it-IT"/>
          </a:p>
        </p:txBody>
      </p:sp>
      <p:sp>
        <p:nvSpPr>
          <p:cNvPr id="5" name="Segnaposto piè di pagina 4"/>
          <p:cNvSpPr>
            <a:spLocks noGrp="1"/>
          </p:cNvSpPr>
          <p:nvPr>
            <p:ph type="ftr" sz="quarter" idx="11"/>
          </p:nvPr>
        </p:nvSpPr>
        <p:spPr/>
        <p:txBody>
          <a:bodyPr/>
          <a:lstStyle/>
          <a:p>
            <a:r>
              <a:rPr lang="it-IT"/>
              <a:t>M. Di Febo - La Quinta Via</a:t>
            </a:r>
          </a:p>
        </p:txBody>
      </p:sp>
    </p:spTree>
    <p:extLst>
      <p:ext uri="{BB962C8B-B14F-4D97-AF65-F5344CB8AC3E}">
        <p14:creationId xmlns:p14="http://schemas.microsoft.com/office/powerpoint/2010/main" val="12728650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fld id="{FBDC2909-0464-4346-A509-F08EE178D2EF}" type="slidenum">
              <a:rPr lang="it-IT" smtClean="0"/>
              <a:t>12</a:t>
            </a:fld>
            <a:endParaRPr lang="it-IT"/>
          </a:p>
        </p:txBody>
      </p:sp>
      <p:sp>
        <p:nvSpPr>
          <p:cNvPr id="5" name="Segnaposto piè di pagina 4"/>
          <p:cNvSpPr>
            <a:spLocks noGrp="1"/>
          </p:cNvSpPr>
          <p:nvPr>
            <p:ph type="ftr" sz="quarter" idx="11"/>
          </p:nvPr>
        </p:nvSpPr>
        <p:spPr/>
        <p:txBody>
          <a:bodyPr/>
          <a:lstStyle/>
          <a:p>
            <a:r>
              <a:rPr lang="it-IT"/>
              <a:t>M. Di Febo - La Quinta Via</a:t>
            </a:r>
          </a:p>
        </p:txBody>
      </p:sp>
    </p:spTree>
    <p:extLst>
      <p:ext uri="{BB962C8B-B14F-4D97-AF65-F5344CB8AC3E}">
        <p14:creationId xmlns:p14="http://schemas.microsoft.com/office/powerpoint/2010/main" val="12728650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fld id="{FBDC2909-0464-4346-A509-F08EE178D2EF}" type="slidenum">
              <a:rPr lang="it-IT" smtClean="0"/>
              <a:t>13</a:t>
            </a:fld>
            <a:endParaRPr lang="it-IT"/>
          </a:p>
        </p:txBody>
      </p:sp>
      <p:sp>
        <p:nvSpPr>
          <p:cNvPr id="5" name="Segnaposto piè di pagina 4"/>
          <p:cNvSpPr>
            <a:spLocks noGrp="1"/>
          </p:cNvSpPr>
          <p:nvPr>
            <p:ph type="ftr" sz="quarter" idx="11"/>
          </p:nvPr>
        </p:nvSpPr>
        <p:spPr/>
        <p:txBody>
          <a:bodyPr/>
          <a:lstStyle/>
          <a:p>
            <a:r>
              <a:rPr lang="it-IT"/>
              <a:t>M. Di Febo - La Quinta Via</a:t>
            </a:r>
          </a:p>
        </p:txBody>
      </p:sp>
    </p:spTree>
    <p:extLst>
      <p:ext uri="{BB962C8B-B14F-4D97-AF65-F5344CB8AC3E}">
        <p14:creationId xmlns:p14="http://schemas.microsoft.com/office/powerpoint/2010/main" val="12728650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Commentando l'esempio dell’esercito proposto da Aristotele, nel quale si dà un ordine funzionale tra la prima e la seconda schiera</a:t>
            </a:r>
          </a:p>
        </p:txBody>
      </p:sp>
      <p:sp>
        <p:nvSpPr>
          <p:cNvPr id="4" name="Segnaposto numero diapositiva 3"/>
          <p:cNvSpPr>
            <a:spLocks noGrp="1"/>
          </p:cNvSpPr>
          <p:nvPr>
            <p:ph type="sldNum" sz="quarter" idx="10"/>
          </p:nvPr>
        </p:nvSpPr>
        <p:spPr/>
        <p:txBody>
          <a:bodyPr/>
          <a:lstStyle/>
          <a:p>
            <a:fld id="{FBDC2909-0464-4346-A509-F08EE178D2EF}" type="slidenum">
              <a:rPr lang="it-IT" smtClean="0"/>
              <a:t>14</a:t>
            </a:fld>
            <a:endParaRPr lang="it-IT"/>
          </a:p>
        </p:txBody>
      </p:sp>
      <p:sp>
        <p:nvSpPr>
          <p:cNvPr id="5" name="Segnaposto piè di pagina 4"/>
          <p:cNvSpPr>
            <a:spLocks noGrp="1"/>
          </p:cNvSpPr>
          <p:nvPr>
            <p:ph type="ftr" sz="quarter" idx="11"/>
          </p:nvPr>
        </p:nvSpPr>
        <p:spPr/>
        <p:txBody>
          <a:bodyPr/>
          <a:lstStyle/>
          <a:p>
            <a:r>
              <a:rPr lang="it-IT"/>
              <a:t>M. Di Febo - La Quinta Via</a:t>
            </a:r>
          </a:p>
        </p:txBody>
      </p:sp>
    </p:spTree>
    <p:extLst>
      <p:ext uri="{BB962C8B-B14F-4D97-AF65-F5344CB8AC3E}">
        <p14:creationId xmlns:p14="http://schemas.microsoft.com/office/powerpoint/2010/main" val="12728650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i="1" dirty="0" err="1"/>
              <a:t>ordo</a:t>
            </a:r>
            <a:r>
              <a:rPr lang="it-IT" i="1" dirty="0"/>
              <a:t> ad </a:t>
            </a:r>
            <a:r>
              <a:rPr lang="it-IT" i="1" dirty="0" err="1"/>
              <a:t>invicem</a:t>
            </a:r>
            <a:r>
              <a:rPr lang="it-IT" i="1" dirty="0"/>
              <a:t> = reciprocamente</a:t>
            </a:r>
            <a:endParaRPr lang="it-IT" dirty="0"/>
          </a:p>
        </p:txBody>
      </p:sp>
      <p:sp>
        <p:nvSpPr>
          <p:cNvPr id="4" name="Segnaposto numero diapositiva 3"/>
          <p:cNvSpPr>
            <a:spLocks noGrp="1"/>
          </p:cNvSpPr>
          <p:nvPr>
            <p:ph type="sldNum" sz="quarter" idx="10"/>
          </p:nvPr>
        </p:nvSpPr>
        <p:spPr/>
        <p:txBody>
          <a:bodyPr/>
          <a:lstStyle/>
          <a:p>
            <a:fld id="{FBDC2909-0464-4346-A509-F08EE178D2EF}" type="slidenum">
              <a:rPr lang="it-IT" smtClean="0"/>
              <a:t>15</a:t>
            </a:fld>
            <a:endParaRPr lang="it-IT"/>
          </a:p>
        </p:txBody>
      </p:sp>
      <p:sp>
        <p:nvSpPr>
          <p:cNvPr id="5" name="Segnaposto piè di pagina 4"/>
          <p:cNvSpPr>
            <a:spLocks noGrp="1"/>
          </p:cNvSpPr>
          <p:nvPr>
            <p:ph type="ftr" sz="quarter" idx="11"/>
          </p:nvPr>
        </p:nvSpPr>
        <p:spPr/>
        <p:txBody>
          <a:bodyPr/>
          <a:lstStyle/>
          <a:p>
            <a:r>
              <a:rPr lang="it-IT"/>
              <a:t>M. Di Febo - La Quinta Via</a:t>
            </a:r>
          </a:p>
        </p:txBody>
      </p:sp>
    </p:spTree>
    <p:extLst>
      <p:ext uri="{BB962C8B-B14F-4D97-AF65-F5344CB8AC3E}">
        <p14:creationId xmlns:p14="http://schemas.microsoft.com/office/powerpoint/2010/main" val="12728650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fld id="{FBDC2909-0464-4346-A509-F08EE178D2EF}" type="slidenum">
              <a:rPr lang="it-IT" smtClean="0"/>
              <a:t>16</a:t>
            </a:fld>
            <a:endParaRPr lang="it-IT"/>
          </a:p>
        </p:txBody>
      </p:sp>
      <p:sp>
        <p:nvSpPr>
          <p:cNvPr id="5" name="Segnaposto piè di pagina 4"/>
          <p:cNvSpPr>
            <a:spLocks noGrp="1"/>
          </p:cNvSpPr>
          <p:nvPr>
            <p:ph type="ftr" sz="quarter" idx="11"/>
          </p:nvPr>
        </p:nvSpPr>
        <p:spPr/>
        <p:txBody>
          <a:bodyPr/>
          <a:lstStyle/>
          <a:p>
            <a:r>
              <a:rPr lang="it-IT"/>
              <a:t>M. Di Febo - La Quinta Via</a:t>
            </a:r>
          </a:p>
        </p:txBody>
      </p:sp>
    </p:spTree>
    <p:extLst>
      <p:ext uri="{BB962C8B-B14F-4D97-AF65-F5344CB8AC3E}">
        <p14:creationId xmlns:p14="http://schemas.microsoft.com/office/powerpoint/2010/main" val="12728650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fld id="{FBDC2909-0464-4346-A509-F08EE178D2EF}" type="slidenum">
              <a:rPr lang="it-IT" smtClean="0"/>
              <a:t>17</a:t>
            </a:fld>
            <a:endParaRPr lang="it-IT"/>
          </a:p>
        </p:txBody>
      </p:sp>
      <p:sp>
        <p:nvSpPr>
          <p:cNvPr id="5" name="Segnaposto piè di pagina 4"/>
          <p:cNvSpPr>
            <a:spLocks noGrp="1"/>
          </p:cNvSpPr>
          <p:nvPr>
            <p:ph type="ftr" sz="quarter" idx="11"/>
          </p:nvPr>
        </p:nvSpPr>
        <p:spPr/>
        <p:txBody>
          <a:bodyPr/>
          <a:lstStyle/>
          <a:p>
            <a:r>
              <a:rPr lang="it-IT"/>
              <a:t>M. Di Febo - La Quinta Via</a:t>
            </a:r>
          </a:p>
        </p:txBody>
      </p:sp>
    </p:spTree>
    <p:extLst>
      <p:ext uri="{BB962C8B-B14F-4D97-AF65-F5344CB8AC3E}">
        <p14:creationId xmlns:p14="http://schemas.microsoft.com/office/powerpoint/2010/main" val="12728650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fld id="{FBDC2909-0464-4346-A509-F08EE178D2EF}" type="slidenum">
              <a:rPr lang="it-IT" smtClean="0"/>
              <a:t>18</a:t>
            </a:fld>
            <a:endParaRPr lang="it-IT"/>
          </a:p>
        </p:txBody>
      </p:sp>
      <p:sp>
        <p:nvSpPr>
          <p:cNvPr id="5" name="Segnaposto piè di pagina 4"/>
          <p:cNvSpPr>
            <a:spLocks noGrp="1"/>
          </p:cNvSpPr>
          <p:nvPr>
            <p:ph type="ftr" sz="quarter" idx="11"/>
          </p:nvPr>
        </p:nvSpPr>
        <p:spPr/>
        <p:txBody>
          <a:bodyPr/>
          <a:lstStyle/>
          <a:p>
            <a:r>
              <a:rPr lang="it-IT"/>
              <a:t>M. Di Febo - La Quinta Via</a:t>
            </a:r>
          </a:p>
        </p:txBody>
      </p:sp>
    </p:spTree>
    <p:extLst>
      <p:ext uri="{BB962C8B-B14F-4D97-AF65-F5344CB8AC3E}">
        <p14:creationId xmlns:p14="http://schemas.microsoft.com/office/powerpoint/2010/main" val="12728650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1200" i="1" dirty="0"/>
              <a:t>per esempio l'armadio non è legno ma è di legno, né il legno è terra, ma è di terra e, a sua volta, la terra, se si comporta allo stesso modo, non è una certa cosa, ma è di questa certa cosa</a:t>
            </a:r>
            <a:endParaRPr lang="it-IT" dirty="0"/>
          </a:p>
        </p:txBody>
      </p:sp>
      <p:sp>
        <p:nvSpPr>
          <p:cNvPr id="4" name="Segnaposto numero diapositiva 3"/>
          <p:cNvSpPr>
            <a:spLocks noGrp="1"/>
          </p:cNvSpPr>
          <p:nvPr>
            <p:ph type="sldNum" sz="quarter" idx="10"/>
          </p:nvPr>
        </p:nvSpPr>
        <p:spPr/>
        <p:txBody>
          <a:bodyPr/>
          <a:lstStyle/>
          <a:p>
            <a:fld id="{FBDC2909-0464-4346-A509-F08EE178D2EF}" type="slidenum">
              <a:rPr lang="it-IT" smtClean="0"/>
              <a:t>19</a:t>
            </a:fld>
            <a:endParaRPr lang="it-IT"/>
          </a:p>
        </p:txBody>
      </p:sp>
      <p:sp>
        <p:nvSpPr>
          <p:cNvPr id="5" name="Segnaposto piè di pagina 4"/>
          <p:cNvSpPr>
            <a:spLocks noGrp="1"/>
          </p:cNvSpPr>
          <p:nvPr>
            <p:ph type="ftr" sz="quarter" idx="11"/>
          </p:nvPr>
        </p:nvSpPr>
        <p:spPr/>
        <p:txBody>
          <a:bodyPr/>
          <a:lstStyle/>
          <a:p>
            <a:r>
              <a:rPr lang="it-IT"/>
              <a:t>M. Di Febo - La Quinta Via</a:t>
            </a:r>
          </a:p>
        </p:txBody>
      </p:sp>
    </p:spTree>
    <p:extLst>
      <p:ext uri="{BB962C8B-B14F-4D97-AF65-F5344CB8AC3E}">
        <p14:creationId xmlns:p14="http://schemas.microsoft.com/office/powerpoint/2010/main" val="12728650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fld id="{FBDC2909-0464-4346-A509-F08EE178D2EF}" type="slidenum">
              <a:rPr lang="it-IT" smtClean="0"/>
              <a:t>2</a:t>
            </a:fld>
            <a:endParaRPr lang="it-IT"/>
          </a:p>
        </p:txBody>
      </p:sp>
      <p:sp>
        <p:nvSpPr>
          <p:cNvPr id="5" name="Segnaposto piè di pagina 4"/>
          <p:cNvSpPr>
            <a:spLocks noGrp="1"/>
          </p:cNvSpPr>
          <p:nvPr>
            <p:ph type="ftr" sz="quarter" idx="11"/>
          </p:nvPr>
        </p:nvSpPr>
        <p:spPr/>
        <p:txBody>
          <a:bodyPr/>
          <a:lstStyle/>
          <a:p>
            <a:r>
              <a:rPr lang="it-IT"/>
              <a:t>M. Di Febo - La Quinta Via</a:t>
            </a:r>
          </a:p>
        </p:txBody>
      </p:sp>
    </p:spTree>
    <p:extLst>
      <p:ext uri="{BB962C8B-B14F-4D97-AF65-F5344CB8AC3E}">
        <p14:creationId xmlns:p14="http://schemas.microsoft.com/office/powerpoint/2010/main" val="12728650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fld id="{FBDC2909-0464-4346-A509-F08EE178D2EF}" type="slidenum">
              <a:rPr lang="it-IT" smtClean="0"/>
              <a:t>20</a:t>
            </a:fld>
            <a:endParaRPr lang="it-IT"/>
          </a:p>
        </p:txBody>
      </p:sp>
      <p:sp>
        <p:nvSpPr>
          <p:cNvPr id="5" name="Segnaposto piè di pagina 4"/>
          <p:cNvSpPr>
            <a:spLocks noGrp="1"/>
          </p:cNvSpPr>
          <p:nvPr>
            <p:ph type="ftr" sz="quarter" idx="11"/>
          </p:nvPr>
        </p:nvSpPr>
        <p:spPr/>
        <p:txBody>
          <a:bodyPr/>
          <a:lstStyle/>
          <a:p>
            <a:r>
              <a:rPr lang="it-IT"/>
              <a:t>M. Di Febo - La Quinta Via</a:t>
            </a:r>
          </a:p>
        </p:txBody>
      </p:sp>
    </p:spTree>
    <p:extLst>
      <p:ext uri="{BB962C8B-B14F-4D97-AF65-F5344CB8AC3E}">
        <p14:creationId xmlns:p14="http://schemas.microsoft.com/office/powerpoint/2010/main" val="12728650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fld id="{FBDC2909-0464-4346-A509-F08EE178D2EF}" type="slidenum">
              <a:rPr lang="it-IT" smtClean="0"/>
              <a:t>21</a:t>
            </a:fld>
            <a:endParaRPr lang="it-IT"/>
          </a:p>
        </p:txBody>
      </p:sp>
      <p:sp>
        <p:nvSpPr>
          <p:cNvPr id="5" name="Segnaposto piè di pagina 4"/>
          <p:cNvSpPr>
            <a:spLocks noGrp="1"/>
          </p:cNvSpPr>
          <p:nvPr>
            <p:ph type="ftr" sz="quarter" idx="11"/>
          </p:nvPr>
        </p:nvSpPr>
        <p:spPr/>
        <p:txBody>
          <a:bodyPr/>
          <a:lstStyle/>
          <a:p>
            <a:r>
              <a:rPr lang="it-IT"/>
              <a:t>M. Di Febo - La Quinta Via</a:t>
            </a:r>
          </a:p>
        </p:txBody>
      </p:sp>
    </p:spTree>
    <p:extLst>
      <p:ext uri="{BB962C8B-B14F-4D97-AF65-F5344CB8AC3E}">
        <p14:creationId xmlns:p14="http://schemas.microsoft.com/office/powerpoint/2010/main" val="127286506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i="1" dirty="0" err="1">
                <a:solidFill>
                  <a:srgbClr val="000090"/>
                </a:solidFill>
              </a:rPr>
              <a:t>Ousía</a:t>
            </a:r>
            <a:r>
              <a:rPr lang="it-IT" i="1" dirty="0">
                <a:solidFill>
                  <a:srgbClr val="000090"/>
                </a:solidFill>
              </a:rPr>
              <a:t> </a:t>
            </a:r>
            <a:r>
              <a:rPr lang="it-IT" i="1">
                <a:solidFill>
                  <a:srgbClr val="000090"/>
                </a:solidFill>
              </a:rPr>
              <a:t>= Sostanza</a:t>
            </a:r>
            <a:endParaRPr lang="it-IT" dirty="0"/>
          </a:p>
        </p:txBody>
      </p:sp>
      <p:sp>
        <p:nvSpPr>
          <p:cNvPr id="4" name="Segnaposto numero diapositiva 3"/>
          <p:cNvSpPr>
            <a:spLocks noGrp="1"/>
          </p:cNvSpPr>
          <p:nvPr>
            <p:ph type="sldNum" sz="quarter" idx="10"/>
          </p:nvPr>
        </p:nvSpPr>
        <p:spPr/>
        <p:txBody>
          <a:bodyPr/>
          <a:lstStyle/>
          <a:p>
            <a:fld id="{FBDC2909-0464-4346-A509-F08EE178D2EF}" type="slidenum">
              <a:rPr lang="it-IT" smtClean="0"/>
              <a:t>22</a:t>
            </a:fld>
            <a:endParaRPr lang="it-IT"/>
          </a:p>
        </p:txBody>
      </p:sp>
      <p:sp>
        <p:nvSpPr>
          <p:cNvPr id="5" name="Segnaposto piè di pagina 4"/>
          <p:cNvSpPr>
            <a:spLocks noGrp="1"/>
          </p:cNvSpPr>
          <p:nvPr>
            <p:ph type="ftr" sz="quarter" idx="11"/>
          </p:nvPr>
        </p:nvSpPr>
        <p:spPr/>
        <p:txBody>
          <a:bodyPr/>
          <a:lstStyle/>
          <a:p>
            <a:r>
              <a:rPr lang="it-IT"/>
              <a:t>M. Di Febo - La Quinta Via</a:t>
            </a:r>
          </a:p>
        </p:txBody>
      </p:sp>
    </p:spTree>
    <p:extLst>
      <p:ext uri="{BB962C8B-B14F-4D97-AF65-F5344CB8AC3E}">
        <p14:creationId xmlns:p14="http://schemas.microsoft.com/office/powerpoint/2010/main" val="12728650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it-IT" sz="1200" kern="1200">
                <a:solidFill>
                  <a:schemeClr val="tx1"/>
                </a:solidFill>
                <a:effectLst/>
                <a:latin typeface="+mn-lt"/>
                <a:ea typeface="+mn-ea"/>
                <a:cs typeface="+mn-cs"/>
              </a:rPr>
              <a:t>Aristotele, </a:t>
            </a:r>
            <a:r>
              <a:rPr lang="it-IT" sz="1200" i="1" kern="1200">
                <a:solidFill>
                  <a:schemeClr val="tx1"/>
                </a:solidFill>
                <a:effectLst/>
                <a:latin typeface="+mn-lt"/>
                <a:ea typeface="+mn-ea"/>
                <a:cs typeface="+mn-cs"/>
              </a:rPr>
              <a:t>Metafisica</a:t>
            </a:r>
            <a:r>
              <a:rPr lang="it-IT" sz="1200" kern="1200">
                <a:solidFill>
                  <a:schemeClr val="tx1"/>
                </a:solidFill>
                <a:effectLst/>
                <a:latin typeface="+mn-lt"/>
                <a:ea typeface="+mn-ea"/>
                <a:cs typeface="+mn-cs"/>
              </a:rPr>
              <a:t>, XII, 3, 1070a 4-8</a:t>
            </a:r>
            <a:endParaRPr lang="it-IT">
              <a:effectLst/>
            </a:endParaRPr>
          </a:p>
        </p:txBody>
      </p:sp>
      <p:sp>
        <p:nvSpPr>
          <p:cNvPr id="4" name="Segnaposto numero diapositiva 3"/>
          <p:cNvSpPr>
            <a:spLocks noGrp="1"/>
          </p:cNvSpPr>
          <p:nvPr>
            <p:ph type="sldNum" sz="quarter" idx="10"/>
          </p:nvPr>
        </p:nvSpPr>
        <p:spPr/>
        <p:txBody>
          <a:bodyPr/>
          <a:lstStyle/>
          <a:p>
            <a:fld id="{FBDC2909-0464-4346-A509-F08EE178D2EF}" type="slidenum">
              <a:rPr lang="it-IT" smtClean="0"/>
              <a:t>23</a:t>
            </a:fld>
            <a:endParaRPr lang="it-IT"/>
          </a:p>
        </p:txBody>
      </p:sp>
      <p:sp>
        <p:nvSpPr>
          <p:cNvPr id="5" name="Segnaposto piè di pagina 4"/>
          <p:cNvSpPr>
            <a:spLocks noGrp="1"/>
          </p:cNvSpPr>
          <p:nvPr>
            <p:ph type="ftr" sz="quarter" idx="11"/>
          </p:nvPr>
        </p:nvSpPr>
        <p:spPr/>
        <p:txBody>
          <a:bodyPr/>
          <a:lstStyle/>
          <a:p>
            <a:r>
              <a:rPr lang="it-IT"/>
              <a:t>M. Di Febo - La Quinta Via</a:t>
            </a:r>
          </a:p>
        </p:txBody>
      </p:sp>
    </p:spTree>
    <p:extLst>
      <p:ext uri="{BB962C8B-B14F-4D97-AF65-F5344CB8AC3E}">
        <p14:creationId xmlns:p14="http://schemas.microsoft.com/office/powerpoint/2010/main" val="127286506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fld id="{FBDC2909-0464-4346-A509-F08EE178D2EF}" type="slidenum">
              <a:rPr lang="it-IT" smtClean="0"/>
              <a:t>24</a:t>
            </a:fld>
            <a:endParaRPr lang="it-IT"/>
          </a:p>
        </p:txBody>
      </p:sp>
      <p:sp>
        <p:nvSpPr>
          <p:cNvPr id="5" name="Segnaposto piè di pagina 4"/>
          <p:cNvSpPr>
            <a:spLocks noGrp="1"/>
          </p:cNvSpPr>
          <p:nvPr>
            <p:ph type="ftr" sz="quarter" idx="11"/>
          </p:nvPr>
        </p:nvSpPr>
        <p:spPr/>
        <p:txBody>
          <a:bodyPr/>
          <a:lstStyle/>
          <a:p>
            <a:r>
              <a:rPr lang="it-IT"/>
              <a:t>M. Di Febo - La Quinta Via</a:t>
            </a:r>
          </a:p>
        </p:txBody>
      </p:sp>
    </p:spTree>
    <p:extLst>
      <p:ext uri="{BB962C8B-B14F-4D97-AF65-F5344CB8AC3E}">
        <p14:creationId xmlns:p14="http://schemas.microsoft.com/office/powerpoint/2010/main" val="127286506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fld id="{FBDC2909-0464-4346-A509-F08EE178D2EF}" type="slidenum">
              <a:rPr lang="it-IT" smtClean="0"/>
              <a:t>25</a:t>
            </a:fld>
            <a:endParaRPr lang="it-IT"/>
          </a:p>
        </p:txBody>
      </p:sp>
      <p:sp>
        <p:nvSpPr>
          <p:cNvPr id="5" name="Segnaposto piè di pagina 4"/>
          <p:cNvSpPr>
            <a:spLocks noGrp="1"/>
          </p:cNvSpPr>
          <p:nvPr>
            <p:ph type="ftr" sz="quarter" idx="11"/>
          </p:nvPr>
        </p:nvSpPr>
        <p:spPr/>
        <p:txBody>
          <a:bodyPr/>
          <a:lstStyle/>
          <a:p>
            <a:r>
              <a:rPr lang="it-IT"/>
              <a:t>M. Di Febo - La Quinta Via</a:t>
            </a:r>
          </a:p>
        </p:txBody>
      </p:sp>
    </p:spTree>
    <p:extLst>
      <p:ext uri="{BB962C8B-B14F-4D97-AF65-F5344CB8AC3E}">
        <p14:creationId xmlns:p14="http://schemas.microsoft.com/office/powerpoint/2010/main" val="127286506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fld id="{FBDC2909-0464-4346-A509-F08EE178D2EF}" type="slidenum">
              <a:rPr lang="it-IT" smtClean="0"/>
              <a:t>26</a:t>
            </a:fld>
            <a:endParaRPr lang="it-IT"/>
          </a:p>
        </p:txBody>
      </p:sp>
      <p:sp>
        <p:nvSpPr>
          <p:cNvPr id="5" name="Segnaposto piè di pagina 4"/>
          <p:cNvSpPr>
            <a:spLocks noGrp="1"/>
          </p:cNvSpPr>
          <p:nvPr>
            <p:ph type="ftr" sz="quarter" idx="11"/>
          </p:nvPr>
        </p:nvSpPr>
        <p:spPr/>
        <p:txBody>
          <a:bodyPr/>
          <a:lstStyle/>
          <a:p>
            <a:r>
              <a:rPr lang="it-IT"/>
              <a:t>M. Di Febo - La Quinta Via</a:t>
            </a:r>
          </a:p>
        </p:txBody>
      </p:sp>
    </p:spTree>
    <p:extLst>
      <p:ext uri="{BB962C8B-B14F-4D97-AF65-F5344CB8AC3E}">
        <p14:creationId xmlns:p14="http://schemas.microsoft.com/office/powerpoint/2010/main" val="127286506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fld id="{FBDC2909-0464-4346-A509-F08EE178D2EF}" type="slidenum">
              <a:rPr lang="it-IT" smtClean="0"/>
              <a:t>27</a:t>
            </a:fld>
            <a:endParaRPr lang="it-IT"/>
          </a:p>
        </p:txBody>
      </p:sp>
      <p:sp>
        <p:nvSpPr>
          <p:cNvPr id="5" name="Segnaposto piè di pagina 4"/>
          <p:cNvSpPr>
            <a:spLocks noGrp="1"/>
          </p:cNvSpPr>
          <p:nvPr>
            <p:ph type="ftr" sz="quarter" idx="11"/>
          </p:nvPr>
        </p:nvSpPr>
        <p:spPr/>
        <p:txBody>
          <a:bodyPr/>
          <a:lstStyle/>
          <a:p>
            <a:r>
              <a:rPr lang="it-IT"/>
              <a:t>M. Di Febo - La Quinta Via</a:t>
            </a:r>
          </a:p>
        </p:txBody>
      </p:sp>
    </p:spTree>
    <p:extLst>
      <p:ext uri="{BB962C8B-B14F-4D97-AF65-F5344CB8AC3E}">
        <p14:creationId xmlns:p14="http://schemas.microsoft.com/office/powerpoint/2010/main" val="127286506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it-IT" sz="1200" dirty="0">
                <a:solidFill>
                  <a:srgbClr val="000000"/>
                </a:solidFill>
                <a:hlinkClick r:id="rId3" action="ppaction://hlinkfile"/>
              </a:rPr>
              <a:t>1</a:t>
            </a:r>
            <a:r>
              <a:rPr lang="it-IT" sz="1200" dirty="0">
                <a:solidFill>
                  <a:srgbClr val="000000"/>
                </a:solidFill>
                <a:latin typeface="Verdana, sans-serif"/>
              </a:rPr>
              <a:t> Nel seguito utilizzeremo il più generico termine: </a:t>
            </a:r>
            <a:r>
              <a:rPr lang="it-IT" sz="1200" i="1" dirty="0">
                <a:solidFill>
                  <a:srgbClr val="000000"/>
                </a:solidFill>
                <a:latin typeface="Verdana, sans-serif"/>
              </a:rPr>
              <a:t>ente.</a:t>
            </a:r>
          </a:p>
          <a:p>
            <a:pPr marL="0" marR="0" indent="0" algn="l" defTabSz="457200" rtl="0" eaLnBrk="1" fontAlgn="auto" latinLnBrk="0" hangingPunct="1">
              <a:lnSpc>
                <a:spcPct val="100000"/>
              </a:lnSpc>
              <a:spcBef>
                <a:spcPts val="0"/>
              </a:spcBef>
              <a:spcAft>
                <a:spcPts val="0"/>
              </a:spcAft>
              <a:buClrTx/>
              <a:buSzTx/>
              <a:buFontTx/>
              <a:buNone/>
              <a:tabLst/>
              <a:defRPr/>
            </a:pPr>
            <a:r>
              <a:rPr lang="it-IT" dirty="0">
                <a:solidFill>
                  <a:srgbClr val="222222"/>
                </a:solidFill>
                <a:latin typeface="Verdana" panose="020B0604030504040204" pitchFamily="34" charset="0"/>
                <a:ea typeface="Verdana" panose="020B0604030504040204" pitchFamily="34" charset="0"/>
                <a:cs typeface="Verdana" panose="020B0604030504040204" pitchFamily="34" charset="0"/>
              </a:rPr>
              <a:t>Come se l'atomo di idrogeno si proponesse di fabbricare una molecola di acido cloridrico al primo incontro con un atomo di cloro</a:t>
            </a:r>
            <a:endParaRPr lang="it-IT" sz="1200" dirty="0">
              <a:solidFill>
                <a:srgbClr val="000000"/>
              </a:solidFill>
              <a:effectLst/>
            </a:endParaRPr>
          </a:p>
          <a:p>
            <a:endParaRPr lang="it-IT" dirty="0"/>
          </a:p>
        </p:txBody>
      </p:sp>
      <p:sp>
        <p:nvSpPr>
          <p:cNvPr id="4" name="Segnaposto numero diapositiva 3"/>
          <p:cNvSpPr>
            <a:spLocks noGrp="1"/>
          </p:cNvSpPr>
          <p:nvPr>
            <p:ph type="sldNum" sz="quarter" idx="10"/>
          </p:nvPr>
        </p:nvSpPr>
        <p:spPr/>
        <p:txBody>
          <a:bodyPr/>
          <a:lstStyle/>
          <a:p>
            <a:fld id="{FBDC2909-0464-4346-A509-F08EE178D2EF}" type="slidenum">
              <a:rPr lang="it-IT" smtClean="0"/>
              <a:t>28</a:t>
            </a:fld>
            <a:endParaRPr lang="it-IT"/>
          </a:p>
        </p:txBody>
      </p:sp>
      <p:sp>
        <p:nvSpPr>
          <p:cNvPr id="5" name="Segnaposto piè di pagina 4"/>
          <p:cNvSpPr>
            <a:spLocks noGrp="1"/>
          </p:cNvSpPr>
          <p:nvPr>
            <p:ph type="ftr" sz="quarter" idx="11"/>
          </p:nvPr>
        </p:nvSpPr>
        <p:spPr/>
        <p:txBody>
          <a:bodyPr/>
          <a:lstStyle/>
          <a:p>
            <a:r>
              <a:rPr lang="it-IT"/>
              <a:t>M. Di Febo - La Quinta Via</a:t>
            </a:r>
          </a:p>
        </p:txBody>
      </p:sp>
    </p:spTree>
    <p:extLst>
      <p:ext uri="{BB962C8B-B14F-4D97-AF65-F5344CB8AC3E}">
        <p14:creationId xmlns:p14="http://schemas.microsoft.com/office/powerpoint/2010/main" val="127286506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fld id="{FBDC2909-0464-4346-A509-F08EE178D2EF}" type="slidenum">
              <a:rPr lang="it-IT" smtClean="0"/>
              <a:t>29</a:t>
            </a:fld>
            <a:endParaRPr lang="it-IT"/>
          </a:p>
        </p:txBody>
      </p:sp>
      <p:sp>
        <p:nvSpPr>
          <p:cNvPr id="5" name="Segnaposto piè di pagina 4"/>
          <p:cNvSpPr>
            <a:spLocks noGrp="1"/>
          </p:cNvSpPr>
          <p:nvPr>
            <p:ph type="ftr" sz="quarter" idx="11"/>
          </p:nvPr>
        </p:nvSpPr>
        <p:spPr/>
        <p:txBody>
          <a:bodyPr/>
          <a:lstStyle/>
          <a:p>
            <a:r>
              <a:rPr lang="it-IT"/>
              <a:t>M. Di Febo - La Quinta Via</a:t>
            </a:r>
          </a:p>
        </p:txBody>
      </p:sp>
    </p:spTree>
    <p:extLst>
      <p:ext uri="{BB962C8B-B14F-4D97-AF65-F5344CB8AC3E}">
        <p14:creationId xmlns:p14="http://schemas.microsoft.com/office/powerpoint/2010/main" val="12728650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it-IT" sz="1200" kern="1200" dirty="0">
                <a:solidFill>
                  <a:schemeClr val="tx1"/>
                </a:solidFill>
                <a:effectLst/>
                <a:latin typeface="+mn-lt"/>
                <a:ea typeface="+mn-ea"/>
                <a:cs typeface="+mn-cs"/>
              </a:rPr>
              <a:t>P. Fabro: l’esse o </a:t>
            </a:r>
            <a:r>
              <a:rPr lang="it-IT" sz="1200" i="1" kern="1200" dirty="0" err="1">
                <a:solidFill>
                  <a:schemeClr val="tx1"/>
                </a:solidFill>
                <a:effectLst/>
                <a:latin typeface="+mn-lt"/>
                <a:ea typeface="+mn-ea"/>
                <a:cs typeface="+mn-cs"/>
              </a:rPr>
              <a:t>actus</a:t>
            </a:r>
            <a:r>
              <a:rPr lang="it-IT" sz="1200" i="1" kern="1200" dirty="0">
                <a:solidFill>
                  <a:schemeClr val="tx1"/>
                </a:solidFill>
                <a:effectLst/>
                <a:latin typeface="+mn-lt"/>
                <a:ea typeface="+mn-ea"/>
                <a:cs typeface="+mn-cs"/>
              </a:rPr>
              <a:t> </a:t>
            </a:r>
            <a:r>
              <a:rPr lang="it-IT" sz="1200" i="1" kern="1200" dirty="0" err="1">
                <a:solidFill>
                  <a:schemeClr val="tx1"/>
                </a:solidFill>
                <a:effectLst/>
                <a:latin typeface="+mn-lt"/>
                <a:ea typeface="+mn-ea"/>
                <a:cs typeface="+mn-cs"/>
              </a:rPr>
              <a:t>essendi</a:t>
            </a:r>
            <a:r>
              <a:rPr lang="it-IT" sz="1200" i="1" kern="1200" dirty="0">
                <a:solidFill>
                  <a:schemeClr val="tx1"/>
                </a:solidFill>
                <a:effectLst/>
                <a:latin typeface="+mn-lt"/>
                <a:ea typeface="+mn-ea"/>
                <a:cs typeface="+mn-cs"/>
              </a:rPr>
              <a:t> </a:t>
            </a:r>
            <a:r>
              <a:rPr lang="it-IT" sz="1200" kern="1200" dirty="0">
                <a:solidFill>
                  <a:schemeClr val="tx1"/>
                </a:solidFill>
                <a:effectLst/>
                <a:latin typeface="+mn-lt"/>
                <a:ea typeface="+mn-ea"/>
                <a:cs typeface="+mn-cs"/>
              </a:rPr>
              <a:t>è l’atto partecipato, che attua l’essenza concreta individuale, e l’effetto della composizione di essenza e atto di essere è </a:t>
            </a:r>
            <a:r>
              <a:rPr lang="it-IT" sz="1200" kern="1200" dirty="0" err="1">
                <a:solidFill>
                  <a:schemeClr val="tx1"/>
                </a:solidFill>
                <a:effectLst/>
                <a:latin typeface="+mn-lt"/>
                <a:ea typeface="+mn-ea"/>
                <a:cs typeface="+mn-cs"/>
              </a:rPr>
              <a:t>l’</a:t>
            </a:r>
            <a:r>
              <a:rPr lang="it-IT" sz="1200" i="1" kern="1200" dirty="0" err="1">
                <a:solidFill>
                  <a:schemeClr val="tx1"/>
                </a:solidFill>
                <a:effectLst/>
                <a:latin typeface="+mn-lt"/>
                <a:ea typeface="+mn-ea"/>
                <a:cs typeface="+mn-cs"/>
              </a:rPr>
              <a:t>ens</a:t>
            </a:r>
            <a:r>
              <a:rPr lang="it-IT" sz="1200" i="1" kern="1200" dirty="0">
                <a:solidFill>
                  <a:schemeClr val="tx1"/>
                </a:solidFill>
                <a:effectLst/>
                <a:latin typeface="+mn-lt"/>
                <a:ea typeface="+mn-ea"/>
                <a:cs typeface="+mn-cs"/>
              </a:rPr>
              <a:t> </a:t>
            </a:r>
            <a:r>
              <a:rPr lang="it-IT" sz="1200" kern="1200" dirty="0">
                <a:solidFill>
                  <a:schemeClr val="tx1"/>
                </a:solidFill>
                <a:effectLst/>
                <a:latin typeface="+mn-lt"/>
                <a:ea typeface="+mn-ea"/>
                <a:cs typeface="+mn-cs"/>
              </a:rPr>
              <a:t>che esiste; conseguentemente l’esistenza è un fatto che deriva dalla messa in atto dell’essenza mediante l’atto di essere partecipato. </a:t>
            </a:r>
            <a:endParaRPr lang="it-IT" sz="1200" dirty="0"/>
          </a:p>
          <a:p>
            <a:endParaRPr lang="it-IT" sz="1200" dirty="0"/>
          </a:p>
        </p:txBody>
      </p:sp>
      <p:sp>
        <p:nvSpPr>
          <p:cNvPr id="4" name="Segnaposto numero diapositiva 3"/>
          <p:cNvSpPr>
            <a:spLocks noGrp="1"/>
          </p:cNvSpPr>
          <p:nvPr>
            <p:ph type="sldNum" sz="quarter" idx="10"/>
          </p:nvPr>
        </p:nvSpPr>
        <p:spPr/>
        <p:txBody>
          <a:bodyPr/>
          <a:lstStyle/>
          <a:p>
            <a:fld id="{FBDC2909-0464-4346-A509-F08EE178D2EF}" type="slidenum">
              <a:rPr lang="it-IT" smtClean="0"/>
              <a:t>3</a:t>
            </a:fld>
            <a:endParaRPr lang="it-IT"/>
          </a:p>
        </p:txBody>
      </p:sp>
      <p:sp>
        <p:nvSpPr>
          <p:cNvPr id="5" name="Segnaposto piè di pagina 4"/>
          <p:cNvSpPr>
            <a:spLocks noGrp="1"/>
          </p:cNvSpPr>
          <p:nvPr>
            <p:ph type="ftr" sz="quarter" idx="11"/>
          </p:nvPr>
        </p:nvSpPr>
        <p:spPr/>
        <p:txBody>
          <a:bodyPr/>
          <a:lstStyle/>
          <a:p>
            <a:r>
              <a:rPr lang="it-IT"/>
              <a:t>M. Di Febo - La Quinta Via</a:t>
            </a:r>
          </a:p>
        </p:txBody>
      </p:sp>
    </p:spTree>
    <p:extLst>
      <p:ext uri="{BB962C8B-B14F-4D97-AF65-F5344CB8AC3E}">
        <p14:creationId xmlns:p14="http://schemas.microsoft.com/office/powerpoint/2010/main" val="127286506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fld id="{FBDC2909-0464-4346-A509-F08EE178D2EF}" type="slidenum">
              <a:rPr lang="it-IT" smtClean="0"/>
              <a:t>30</a:t>
            </a:fld>
            <a:endParaRPr lang="it-IT"/>
          </a:p>
        </p:txBody>
      </p:sp>
      <p:sp>
        <p:nvSpPr>
          <p:cNvPr id="5" name="Segnaposto piè di pagina 4"/>
          <p:cNvSpPr>
            <a:spLocks noGrp="1"/>
          </p:cNvSpPr>
          <p:nvPr>
            <p:ph type="ftr" sz="quarter" idx="11"/>
          </p:nvPr>
        </p:nvSpPr>
        <p:spPr/>
        <p:txBody>
          <a:bodyPr/>
          <a:lstStyle/>
          <a:p>
            <a:r>
              <a:rPr lang="it-IT"/>
              <a:t>M. Di Febo - La Quinta Via</a:t>
            </a:r>
          </a:p>
        </p:txBody>
      </p:sp>
    </p:spTree>
    <p:extLst>
      <p:ext uri="{BB962C8B-B14F-4D97-AF65-F5344CB8AC3E}">
        <p14:creationId xmlns:p14="http://schemas.microsoft.com/office/powerpoint/2010/main" val="127286506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fld id="{FBDC2909-0464-4346-A509-F08EE178D2EF}" type="slidenum">
              <a:rPr lang="it-IT" smtClean="0"/>
              <a:t>31</a:t>
            </a:fld>
            <a:endParaRPr lang="it-IT"/>
          </a:p>
        </p:txBody>
      </p:sp>
      <p:sp>
        <p:nvSpPr>
          <p:cNvPr id="5" name="Segnaposto piè di pagina 4"/>
          <p:cNvSpPr>
            <a:spLocks noGrp="1"/>
          </p:cNvSpPr>
          <p:nvPr>
            <p:ph type="ftr" sz="quarter" idx="11"/>
          </p:nvPr>
        </p:nvSpPr>
        <p:spPr/>
        <p:txBody>
          <a:bodyPr/>
          <a:lstStyle/>
          <a:p>
            <a:r>
              <a:rPr lang="it-IT"/>
              <a:t>M. Di Febo - La Quinta Via</a:t>
            </a:r>
          </a:p>
        </p:txBody>
      </p:sp>
    </p:spTree>
    <p:extLst>
      <p:ext uri="{BB962C8B-B14F-4D97-AF65-F5344CB8AC3E}">
        <p14:creationId xmlns:p14="http://schemas.microsoft.com/office/powerpoint/2010/main" val="127286506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fld id="{FBDC2909-0464-4346-A509-F08EE178D2EF}" type="slidenum">
              <a:rPr lang="it-IT" smtClean="0"/>
              <a:t>32</a:t>
            </a:fld>
            <a:endParaRPr lang="it-IT"/>
          </a:p>
        </p:txBody>
      </p:sp>
      <p:sp>
        <p:nvSpPr>
          <p:cNvPr id="5" name="Segnaposto piè di pagina 4"/>
          <p:cNvSpPr>
            <a:spLocks noGrp="1"/>
          </p:cNvSpPr>
          <p:nvPr>
            <p:ph type="ftr" sz="quarter" idx="11"/>
          </p:nvPr>
        </p:nvSpPr>
        <p:spPr/>
        <p:txBody>
          <a:bodyPr/>
          <a:lstStyle/>
          <a:p>
            <a:r>
              <a:rPr lang="it-IT"/>
              <a:t>M. Di Febo - La Quinta Via</a:t>
            </a:r>
          </a:p>
        </p:txBody>
      </p:sp>
    </p:spTree>
    <p:extLst>
      <p:ext uri="{BB962C8B-B14F-4D97-AF65-F5344CB8AC3E}">
        <p14:creationId xmlns:p14="http://schemas.microsoft.com/office/powerpoint/2010/main" val="127286506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1200" dirty="0">
                <a:solidFill>
                  <a:srgbClr val="222222"/>
                </a:solidFill>
                <a:latin typeface="Verdana, sans-serif"/>
              </a:rPr>
              <a:t>ALIQUID carattere impersonale dell'ente intelligente il quale, per ora, si presenta tutt'al più come un Ente Ordinatore.</a:t>
            </a:r>
          </a:p>
          <a:p>
            <a:pPr marL="0" marR="0" lvl="0" indent="0" algn="l" defTabSz="457200" rtl="0" eaLnBrk="1" fontAlgn="auto" latinLnBrk="0" hangingPunct="1">
              <a:lnSpc>
                <a:spcPct val="100000"/>
              </a:lnSpc>
              <a:spcBef>
                <a:spcPts val="0"/>
              </a:spcBef>
              <a:spcAft>
                <a:spcPts val="0"/>
              </a:spcAft>
              <a:buClrTx/>
              <a:buSzTx/>
              <a:buFontTx/>
              <a:buNone/>
              <a:tabLst/>
              <a:defRPr/>
            </a:pPr>
            <a:r>
              <a:rPr lang="it-IT" sz="1200" dirty="0">
                <a:solidFill>
                  <a:srgbClr val="222222"/>
                </a:solidFill>
                <a:latin typeface="Verdana, sans-serif"/>
              </a:rPr>
              <a:t>INTELLIGENTE presenza e attività permanente dell'ente che </a:t>
            </a:r>
            <a:r>
              <a:rPr lang="it-IT" sz="1200" i="1" dirty="0">
                <a:solidFill>
                  <a:srgbClr val="222222"/>
                </a:solidFill>
                <a:latin typeface="Verdana, sans-serif"/>
              </a:rPr>
              <a:t>orienta al fine tutte le cose naturali</a:t>
            </a:r>
            <a:r>
              <a:rPr lang="it-IT" sz="1200" dirty="0">
                <a:solidFill>
                  <a:srgbClr val="222222"/>
                </a:solidFill>
                <a:latin typeface="Verdana, sans-serif"/>
              </a:rPr>
              <a:t>.</a:t>
            </a:r>
            <a:endParaRPr lang="it-IT" sz="1200" dirty="0">
              <a:solidFill>
                <a:srgbClr val="222222"/>
              </a:solidFill>
              <a:latin typeface="Arial"/>
            </a:endParaRPr>
          </a:p>
          <a:p>
            <a:endParaRPr lang="it-IT" dirty="0"/>
          </a:p>
        </p:txBody>
      </p:sp>
      <p:sp>
        <p:nvSpPr>
          <p:cNvPr id="4" name="Segnaposto numero diapositiva 3"/>
          <p:cNvSpPr>
            <a:spLocks noGrp="1"/>
          </p:cNvSpPr>
          <p:nvPr>
            <p:ph type="sldNum" sz="quarter" idx="10"/>
          </p:nvPr>
        </p:nvSpPr>
        <p:spPr/>
        <p:txBody>
          <a:bodyPr/>
          <a:lstStyle/>
          <a:p>
            <a:fld id="{FBDC2909-0464-4346-A509-F08EE178D2EF}" type="slidenum">
              <a:rPr lang="it-IT" smtClean="0"/>
              <a:t>33</a:t>
            </a:fld>
            <a:endParaRPr lang="it-IT"/>
          </a:p>
        </p:txBody>
      </p:sp>
      <p:sp>
        <p:nvSpPr>
          <p:cNvPr id="5" name="Segnaposto piè di pagina 4"/>
          <p:cNvSpPr>
            <a:spLocks noGrp="1"/>
          </p:cNvSpPr>
          <p:nvPr>
            <p:ph type="ftr" sz="quarter" idx="11"/>
          </p:nvPr>
        </p:nvSpPr>
        <p:spPr/>
        <p:txBody>
          <a:bodyPr/>
          <a:lstStyle/>
          <a:p>
            <a:r>
              <a:rPr lang="it-IT"/>
              <a:t>M. Di Febo - La Quinta Via</a:t>
            </a:r>
          </a:p>
        </p:txBody>
      </p:sp>
    </p:spTree>
    <p:extLst>
      <p:ext uri="{BB962C8B-B14F-4D97-AF65-F5344CB8AC3E}">
        <p14:creationId xmlns:p14="http://schemas.microsoft.com/office/powerpoint/2010/main" val="127286506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fld id="{FBDC2909-0464-4346-A509-F08EE178D2EF}" type="slidenum">
              <a:rPr lang="it-IT" smtClean="0"/>
              <a:t>34</a:t>
            </a:fld>
            <a:endParaRPr lang="it-IT"/>
          </a:p>
        </p:txBody>
      </p:sp>
      <p:sp>
        <p:nvSpPr>
          <p:cNvPr id="5" name="Segnaposto piè di pagina 4"/>
          <p:cNvSpPr>
            <a:spLocks noGrp="1"/>
          </p:cNvSpPr>
          <p:nvPr>
            <p:ph type="ftr" sz="quarter" idx="11"/>
          </p:nvPr>
        </p:nvSpPr>
        <p:spPr/>
        <p:txBody>
          <a:bodyPr/>
          <a:lstStyle/>
          <a:p>
            <a:r>
              <a:rPr lang="it-IT"/>
              <a:t>M. Di Febo - La Quinta Via</a:t>
            </a:r>
          </a:p>
        </p:txBody>
      </p:sp>
    </p:spTree>
    <p:extLst>
      <p:ext uri="{BB962C8B-B14F-4D97-AF65-F5344CB8AC3E}">
        <p14:creationId xmlns:p14="http://schemas.microsoft.com/office/powerpoint/2010/main" val="127286506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fld id="{FBDC2909-0464-4346-A509-F08EE178D2EF}" type="slidenum">
              <a:rPr lang="it-IT" smtClean="0"/>
              <a:t>35</a:t>
            </a:fld>
            <a:endParaRPr lang="it-IT"/>
          </a:p>
        </p:txBody>
      </p:sp>
      <p:sp>
        <p:nvSpPr>
          <p:cNvPr id="5" name="Segnaposto piè di pagina 4"/>
          <p:cNvSpPr>
            <a:spLocks noGrp="1"/>
          </p:cNvSpPr>
          <p:nvPr>
            <p:ph type="ftr" sz="quarter" idx="11"/>
          </p:nvPr>
        </p:nvSpPr>
        <p:spPr/>
        <p:txBody>
          <a:bodyPr/>
          <a:lstStyle/>
          <a:p>
            <a:r>
              <a:rPr lang="it-IT"/>
              <a:t>M. Di Febo - La Quinta Via</a:t>
            </a:r>
          </a:p>
        </p:txBody>
      </p:sp>
    </p:spTree>
    <p:extLst>
      <p:ext uri="{BB962C8B-B14F-4D97-AF65-F5344CB8AC3E}">
        <p14:creationId xmlns:p14="http://schemas.microsoft.com/office/powerpoint/2010/main" val="127286506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it-IT" sz="1200" dirty="0"/>
              <a:t>Tali affermazioni riscossero un grande successo e vennero utilizzate tanto largamente dai critici di Tommaso che finirono per minare gravemente la validità dell’argomento teleologico.</a:t>
            </a:r>
          </a:p>
          <a:p>
            <a:endParaRPr lang="it-IT" dirty="0"/>
          </a:p>
        </p:txBody>
      </p:sp>
      <p:sp>
        <p:nvSpPr>
          <p:cNvPr id="4" name="Segnaposto numero diapositiva 3"/>
          <p:cNvSpPr>
            <a:spLocks noGrp="1"/>
          </p:cNvSpPr>
          <p:nvPr>
            <p:ph type="sldNum" sz="quarter" idx="10"/>
          </p:nvPr>
        </p:nvSpPr>
        <p:spPr/>
        <p:txBody>
          <a:bodyPr/>
          <a:lstStyle/>
          <a:p>
            <a:fld id="{FBDC2909-0464-4346-A509-F08EE178D2EF}" type="slidenum">
              <a:rPr lang="it-IT" smtClean="0"/>
              <a:t>36</a:t>
            </a:fld>
            <a:endParaRPr lang="it-IT"/>
          </a:p>
        </p:txBody>
      </p:sp>
      <p:sp>
        <p:nvSpPr>
          <p:cNvPr id="5" name="Segnaposto piè di pagina 4"/>
          <p:cNvSpPr>
            <a:spLocks noGrp="1"/>
          </p:cNvSpPr>
          <p:nvPr>
            <p:ph type="ftr" sz="quarter" idx="11"/>
          </p:nvPr>
        </p:nvSpPr>
        <p:spPr/>
        <p:txBody>
          <a:bodyPr/>
          <a:lstStyle/>
          <a:p>
            <a:r>
              <a:rPr lang="it-IT"/>
              <a:t>M. Di Febo - La Quinta Via</a:t>
            </a:r>
          </a:p>
        </p:txBody>
      </p:sp>
    </p:spTree>
    <p:extLst>
      <p:ext uri="{BB962C8B-B14F-4D97-AF65-F5344CB8AC3E}">
        <p14:creationId xmlns:p14="http://schemas.microsoft.com/office/powerpoint/2010/main" val="127286506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fld id="{FBDC2909-0464-4346-A509-F08EE178D2EF}" type="slidenum">
              <a:rPr lang="it-IT" smtClean="0"/>
              <a:t>37</a:t>
            </a:fld>
            <a:endParaRPr lang="it-IT"/>
          </a:p>
        </p:txBody>
      </p:sp>
      <p:sp>
        <p:nvSpPr>
          <p:cNvPr id="5" name="Segnaposto piè di pagina 4"/>
          <p:cNvSpPr>
            <a:spLocks noGrp="1"/>
          </p:cNvSpPr>
          <p:nvPr>
            <p:ph type="ftr" sz="quarter" idx="11"/>
          </p:nvPr>
        </p:nvSpPr>
        <p:spPr/>
        <p:txBody>
          <a:bodyPr/>
          <a:lstStyle/>
          <a:p>
            <a:r>
              <a:rPr lang="it-IT"/>
              <a:t>M. Di Febo - La Quinta Via</a:t>
            </a:r>
          </a:p>
        </p:txBody>
      </p:sp>
    </p:spTree>
    <p:extLst>
      <p:ext uri="{BB962C8B-B14F-4D97-AF65-F5344CB8AC3E}">
        <p14:creationId xmlns:p14="http://schemas.microsoft.com/office/powerpoint/2010/main" val="127286506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fld id="{FBDC2909-0464-4346-A509-F08EE178D2EF}" type="slidenum">
              <a:rPr lang="it-IT" smtClean="0"/>
              <a:t>38</a:t>
            </a:fld>
            <a:endParaRPr lang="it-IT"/>
          </a:p>
        </p:txBody>
      </p:sp>
      <p:sp>
        <p:nvSpPr>
          <p:cNvPr id="5" name="Segnaposto piè di pagina 4"/>
          <p:cNvSpPr>
            <a:spLocks noGrp="1"/>
          </p:cNvSpPr>
          <p:nvPr>
            <p:ph type="ftr" sz="quarter" idx="11"/>
          </p:nvPr>
        </p:nvSpPr>
        <p:spPr/>
        <p:txBody>
          <a:bodyPr/>
          <a:lstStyle/>
          <a:p>
            <a:r>
              <a:rPr lang="it-IT"/>
              <a:t>M. Di Febo - La Quinta Via</a:t>
            </a:r>
          </a:p>
        </p:txBody>
      </p:sp>
    </p:spTree>
    <p:extLst>
      <p:ext uri="{BB962C8B-B14F-4D97-AF65-F5344CB8AC3E}">
        <p14:creationId xmlns:p14="http://schemas.microsoft.com/office/powerpoint/2010/main" val="127286506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fld id="{FBDC2909-0464-4346-A509-F08EE178D2EF}" type="slidenum">
              <a:rPr lang="it-IT" smtClean="0"/>
              <a:t>39</a:t>
            </a:fld>
            <a:endParaRPr lang="it-IT"/>
          </a:p>
        </p:txBody>
      </p:sp>
      <p:sp>
        <p:nvSpPr>
          <p:cNvPr id="5" name="Segnaposto piè di pagina 4"/>
          <p:cNvSpPr>
            <a:spLocks noGrp="1"/>
          </p:cNvSpPr>
          <p:nvPr>
            <p:ph type="ftr" sz="quarter" idx="11"/>
          </p:nvPr>
        </p:nvSpPr>
        <p:spPr/>
        <p:txBody>
          <a:bodyPr/>
          <a:lstStyle/>
          <a:p>
            <a:r>
              <a:rPr lang="it-IT"/>
              <a:t>M. Di Febo - La Quinta Via</a:t>
            </a:r>
          </a:p>
        </p:txBody>
      </p:sp>
    </p:spTree>
    <p:extLst>
      <p:ext uri="{BB962C8B-B14F-4D97-AF65-F5344CB8AC3E}">
        <p14:creationId xmlns:p14="http://schemas.microsoft.com/office/powerpoint/2010/main" val="12728650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1200" b="0" i="1" u="none" strike="noStrike" kern="1200" dirty="0">
                <a:solidFill>
                  <a:schemeClr val="tx1"/>
                </a:solidFill>
                <a:effectLst/>
                <a:latin typeface="+mn-lt"/>
                <a:ea typeface="+mn-ea"/>
                <a:cs typeface="+mn-cs"/>
              </a:rPr>
              <a:t>Dio come </a:t>
            </a:r>
            <a:r>
              <a:rPr lang="it-IT" sz="1200" b="0" i="1" u="none" strike="noStrike" kern="1200" dirty="0" err="1">
                <a:solidFill>
                  <a:schemeClr val="tx1"/>
                </a:solidFill>
                <a:effectLst/>
                <a:latin typeface="+mn-lt"/>
                <a:ea typeface="+mn-ea"/>
                <a:cs typeface="+mn-cs"/>
              </a:rPr>
              <a:t>ipsum</a:t>
            </a:r>
            <a:r>
              <a:rPr lang="it-IT" sz="1200" b="0" i="1" u="none" strike="noStrike" kern="1200" dirty="0">
                <a:solidFill>
                  <a:schemeClr val="tx1"/>
                </a:solidFill>
                <a:effectLst/>
                <a:latin typeface="+mn-lt"/>
                <a:ea typeface="+mn-ea"/>
                <a:cs typeface="+mn-cs"/>
              </a:rPr>
              <a:t> esse </a:t>
            </a:r>
            <a:r>
              <a:rPr lang="it-IT" sz="1200" b="0" i="1" u="none" strike="noStrike" kern="1200" dirty="0" err="1">
                <a:solidFill>
                  <a:schemeClr val="tx1"/>
                </a:solidFill>
                <a:effectLst/>
                <a:latin typeface="+mn-lt"/>
                <a:ea typeface="+mn-ea"/>
                <a:cs typeface="+mn-cs"/>
              </a:rPr>
              <a:t>subsistens</a:t>
            </a:r>
            <a:r>
              <a:rPr lang="it-IT" sz="1200" b="0" i="1" u="none" strike="noStrike" kern="1200" dirty="0">
                <a:solidFill>
                  <a:schemeClr val="tx1"/>
                </a:solidFill>
                <a:effectLst/>
                <a:latin typeface="+mn-lt"/>
                <a:ea typeface="+mn-ea"/>
                <a:cs typeface="+mn-cs"/>
              </a:rPr>
              <a:t>. </a:t>
            </a:r>
            <a:r>
              <a:rPr lang="it-IT" sz="1200" b="0" i="0" u="none" strike="noStrike" kern="1200" dirty="0">
                <a:solidFill>
                  <a:schemeClr val="tx1"/>
                </a:solidFill>
                <a:effectLst/>
                <a:latin typeface="+mn-lt"/>
                <a:ea typeface="+mn-ea"/>
                <a:cs typeface="+mn-cs"/>
              </a:rPr>
              <a:t>Dio non è soltanto la sua essenza, come è già stato provato, ma anche il suo essere (o esistenza). Il che si può dimostrare in molte maniere. Primo, tutto ciò che si riscontra in un essere oltre la sua essenza, bisogna che vi sia causato o dai princìpi dell’essenza stessa, quale proprietà della specie, come l’avere la facoltà di ridere proviene dalla natura stessa dell’uomo ed è causato dai princìpi essenziali della specie; o che venga da cause estrinseche, come il calore nell’acqua è causato dal fuoco. Se dunque l’esistenza di una cosa è distinta dalla sua essenza, è necessario che l’esistenza di tale cosa sia causata o da un agente esteriore, o dai princìpi essenziali della cosa stessa. Ora, è impossibile che l’esistere sia causato unicamente dai princìpi essenziali della cosa, perché nessuna cosa può essere a se stessa causa dell’esistere, se ha un’esistenza causata. È dunque necessario che le cose le quali hanno l’essenza distinta dalla loro esistenza, abbiano l’esistenza causata da altri. Ora, questo non può dirsi di Dio, perché diciamo che Dio è la prima causa efficiente. È dunque impossibile che in Dio l’esistere sia qualche cosa di diverso dalla sua essenza. Secondo, perché l’esistere è l’attualità di ogni forma o natura; difatti la bontà o l’umanità non è espressa come cosa attuale se non in quanto dichiariamo che esiste. Dunque l’esistenza sta all’essenza, quando ne sia distinta, come l’atto alla potenza. E siccome in Dio non v’è niente di potenziale come abbiamo dimostrato sopra, ne segue che in lui l’essenza non è altro che il suo esistere. Perciò la sua essenza è la sua esistenza.</a:t>
            </a:r>
          </a:p>
          <a:p>
            <a:r>
              <a:rPr lang="it-IT" sz="1200" b="0" i="0" u="none" strike="noStrike" kern="1200" dirty="0">
                <a:solidFill>
                  <a:schemeClr val="tx1"/>
                </a:solidFill>
                <a:effectLst/>
                <a:latin typeface="+mn-lt"/>
                <a:ea typeface="+mn-ea"/>
                <a:cs typeface="+mn-cs"/>
              </a:rPr>
              <a:t>Terzo, allo stesso modo che quanto è infocato e non è fuoco, è infocato per partecipazione, così ciò che ha l’essere e non è l’essere, è ente per partecipazione. Ora, Dio, come si è provato, è la sua essenza. Se dunque non fosse il suo atto di essere, sarebbe ente per partecipazione e non per essenza. Non sarebbe più dunque il Primo Ente; ciò che è assurdo affermare. Dunque Dio è il suo essere e non soltanto la sua essenza,</a:t>
            </a:r>
          </a:p>
          <a:p>
            <a:endParaRPr lang="it-IT" dirty="0"/>
          </a:p>
        </p:txBody>
      </p:sp>
      <p:sp>
        <p:nvSpPr>
          <p:cNvPr id="4" name="Segnaposto numero diapositiva 3"/>
          <p:cNvSpPr>
            <a:spLocks noGrp="1"/>
          </p:cNvSpPr>
          <p:nvPr>
            <p:ph type="sldNum" sz="quarter" idx="10"/>
          </p:nvPr>
        </p:nvSpPr>
        <p:spPr/>
        <p:txBody>
          <a:bodyPr/>
          <a:lstStyle/>
          <a:p>
            <a:fld id="{FBDC2909-0464-4346-A509-F08EE178D2EF}" type="slidenum">
              <a:rPr lang="it-IT" smtClean="0"/>
              <a:t>4</a:t>
            </a:fld>
            <a:endParaRPr lang="it-IT"/>
          </a:p>
        </p:txBody>
      </p:sp>
      <p:sp>
        <p:nvSpPr>
          <p:cNvPr id="5" name="Segnaposto piè di pagina 4"/>
          <p:cNvSpPr>
            <a:spLocks noGrp="1"/>
          </p:cNvSpPr>
          <p:nvPr>
            <p:ph type="ftr" sz="quarter" idx="11"/>
          </p:nvPr>
        </p:nvSpPr>
        <p:spPr/>
        <p:txBody>
          <a:bodyPr/>
          <a:lstStyle/>
          <a:p>
            <a:r>
              <a:rPr lang="it-IT"/>
              <a:t>M. Di Febo - La Quinta Via</a:t>
            </a:r>
          </a:p>
        </p:txBody>
      </p:sp>
    </p:spTree>
    <p:extLst>
      <p:ext uri="{BB962C8B-B14F-4D97-AF65-F5344CB8AC3E}">
        <p14:creationId xmlns:p14="http://schemas.microsoft.com/office/powerpoint/2010/main" val="127286506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fld id="{FBDC2909-0464-4346-A509-F08EE178D2EF}" type="slidenum">
              <a:rPr lang="it-IT" smtClean="0"/>
              <a:t>40</a:t>
            </a:fld>
            <a:endParaRPr lang="it-IT"/>
          </a:p>
        </p:txBody>
      </p:sp>
      <p:sp>
        <p:nvSpPr>
          <p:cNvPr id="5" name="Segnaposto piè di pagina 4"/>
          <p:cNvSpPr>
            <a:spLocks noGrp="1"/>
          </p:cNvSpPr>
          <p:nvPr>
            <p:ph type="ftr" sz="quarter" idx="11"/>
          </p:nvPr>
        </p:nvSpPr>
        <p:spPr/>
        <p:txBody>
          <a:bodyPr/>
          <a:lstStyle/>
          <a:p>
            <a:r>
              <a:rPr lang="it-IT"/>
              <a:t>M. Di Febo - La Quinta Via</a:t>
            </a:r>
          </a:p>
        </p:txBody>
      </p:sp>
    </p:spTree>
    <p:extLst>
      <p:ext uri="{BB962C8B-B14F-4D97-AF65-F5344CB8AC3E}">
        <p14:creationId xmlns:p14="http://schemas.microsoft.com/office/powerpoint/2010/main" val="127286506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fld id="{FBDC2909-0464-4346-A509-F08EE178D2EF}" type="slidenum">
              <a:rPr lang="it-IT" smtClean="0"/>
              <a:t>41</a:t>
            </a:fld>
            <a:endParaRPr lang="it-IT"/>
          </a:p>
        </p:txBody>
      </p:sp>
      <p:sp>
        <p:nvSpPr>
          <p:cNvPr id="5" name="Segnaposto piè di pagina 4"/>
          <p:cNvSpPr>
            <a:spLocks noGrp="1"/>
          </p:cNvSpPr>
          <p:nvPr>
            <p:ph type="ftr" sz="quarter" idx="11"/>
          </p:nvPr>
        </p:nvSpPr>
        <p:spPr/>
        <p:txBody>
          <a:bodyPr/>
          <a:lstStyle/>
          <a:p>
            <a:r>
              <a:rPr lang="it-IT"/>
              <a:t>M. Di Febo - La Quinta Via</a:t>
            </a:r>
          </a:p>
        </p:txBody>
      </p:sp>
    </p:spTree>
    <p:extLst>
      <p:ext uri="{BB962C8B-B14F-4D97-AF65-F5344CB8AC3E}">
        <p14:creationId xmlns:p14="http://schemas.microsoft.com/office/powerpoint/2010/main" val="127286506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fld id="{FBDC2909-0464-4346-A509-F08EE178D2EF}" type="slidenum">
              <a:rPr lang="it-IT" smtClean="0"/>
              <a:t>42</a:t>
            </a:fld>
            <a:endParaRPr lang="it-IT"/>
          </a:p>
        </p:txBody>
      </p:sp>
      <p:sp>
        <p:nvSpPr>
          <p:cNvPr id="5" name="Segnaposto piè di pagina 4"/>
          <p:cNvSpPr>
            <a:spLocks noGrp="1"/>
          </p:cNvSpPr>
          <p:nvPr>
            <p:ph type="ftr" sz="quarter" idx="11"/>
          </p:nvPr>
        </p:nvSpPr>
        <p:spPr/>
        <p:txBody>
          <a:bodyPr/>
          <a:lstStyle/>
          <a:p>
            <a:r>
              <a:rPr lang="it-IT"/>
              <a:t>M. Di Febo - La Quinta Via</a:t>
            </a:r>
          </a:p>
        </p:txBody>
      </p:sp>
    </p:spTree>
    <p:extLst>
      <p:ext uri="{BB962C8B-B14F-4D97-AF65-F5344CB8AC3E}">
        <p14:creationId xmlns:p14="http://schemas.microsoft.com/office/powerpoint/2010/main" val="127286506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fld id="{FBDC2909-0464-4346-A509-F08EE178D2EF}" type="slidenum">
              <a:rPr lang="it-IT" smtClean="0"/>
              <a:t>43</a:t>
            </a:fld>
            <a:endParaRPr lang="it-IT"/>
          </a:p>
        </p:txBody>
      </p:sp>
      <p:sp>
        <p:nvSpPr>
          <p:cNvPr id="5" name="Segnaposto piè di pagina 4"/>
          <p:cNvSpPr>
            <a:spLocks noGrp="1"/>
          </p:cNvSpPr>
          <p:nvPr>
            <p:ph type="ftr" sz="quarter" idx="11"/>
          </p:nvPr>
        </p:nvSpPr>
        <p:spPr/>
        <p:txBody>
          <a:bodyPr/>
          <a:lstStyle/>
          <a:p>
            <a:r>
              <a:rPr lang="it-IT"/>
              <a:t>M. Di Febo - La Quinta Via</a:t>
            </a:r>
          </a:p>
        </p:txBody>
      </p:sp>
    </p:spTree>
    <p:extLst>
      <p:ext uri="{BB962C8B-B14F-4D97-AF65-F5344CB8AC3E}">
        <p14:creationId xmlns:p14="http://schemas.microsoft.com/office/powerpoint/2010/main" val="127286506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fld id="{FBDC2909-0464-4346-A509-F08EE178D2EF}" type="slidenum">
              <a:rPr lang="it-IT" smtClean="0"/>
              <a:t>44</a:t>
            </a:fld>
            <a:endParaRPr lang="it-IT"/>
          </a:p>
        </p:txBody>
      </p:sp>
      <p:sp>
        <p:nvSpPr>
          <p:cNvPr id="5" name="Segnaposto piè di pagina 4"/>
          <p:cNvSpPr>
            <a:spLocks noGrp="1"/>
          </p:cNvSpPr>
          <p:nvPr>
            <p:ph type="ftr" sz="quarter" idx="11"/>
          </p:nvPr>
        </p:nvSpPr>
        <p:spPr/>
        <p:txBody>
          <a:bodyPr/>
          <a:lstStyle/>
          <a:p>
            <a:r>
              <a:rPr lang="it-IT"/>
              <a:t>M. Di Febo - La Quinta Via</a:t>
            </a:r>
          </a:p>
        </p:txBody>
      </p:sp>
    </p:spTree>
    <p:extLst>
      <p:ext uri="{BB962C8B-B14F-4D97-AF65-F5344CB8AC3E}">
        <p14:creationId xmlns:p14="http://schemas.microsoft.com/office/powerpoint/2010/main" val="127286506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Platone nell’</a:t>
            </a:r>
            <a:r>
              <a:rPr lang="it-IT" i="1" dirty="0"/>
              <a:t>anima del mondo</a:t>
            </a:r>
            <a:r>
              <a:rPr lang="it-IT" dirty="0"/>
              <a:t> indicava la vitalità della natura, nella sua totalità, assimilata a un unico organismo vivente</a:t>
            </a:r>
          </a:p>
        </p:txBody>
      </p:sp>
      <p:sp>
        <p:nvSpPr>
          <p:cNvPr id="4" name="Segnaposto numero diapositiva 3"/>
          <p:cNvSpPr>
            <a:spLocks noGrp="1"/>
          </p:cNvSpPr>
          <p:nvPr>
            <p:ph type="sldNum" sz="quarter" idx="10"/>
          </p:nvPr>
        </p:nvSpPr>
        <p:spPr/>
        <p:txBody>
          <a:bodyPr/>
          <a:lstStyle/>
          <a:p>
            <a:fld id="{FBDC2909-0464-4346-A509-F08EE178D2EF}" type="slidenum">
              <a:rPr lang="it-IT" smtClean="0"/>
              <a:t>45</a:t>
            </a:fld>
            <a:endParaRPr lang="it-IT"/>
          </a:p>
        </p:txBody>
      </p:sp>
      <p:sp>
        <p:nvSpPr>
          <p:cNvPr id="5" name="Segnaposto piè di pagina 4"/>
          <p:cNvSpPr>
            <a:spLocks noGrp="1"/>
          </p:cNvSpPr>
          <p:nvPr>
            <p:ph type="ftr" sz="quarter" idx="11"/>
          </p:nvPr>
        </p:nvSpPr>
        <p:spPr/>
        <p:txBody>
          <a:bodyPr/>
          <a:lstStyle/>
          <a:p>
            <a:r>
              <a:rPr lang="it-IT"/>
              <a:t>M. Di Febo - La Quinta Via</a:t>
            </a:r>
          </a:p>
        </p:txBody>
      </p:sp>
    </p:spTree>
    <p:extLst>
      <p:ext uri="{BB962C8B-B14F-4D97-AF65-F5344CB8AC3E}">
        <p14:creationId xmlns:p14="http://schemas.microsoft.com/office/powerpoint/2010/main" val="127286506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1200" b="0" i="0" u="none" strike="noStrike" kern="1200" dirty="0">
                <a:solidFill>
                  <a:schemeClr val="tx1"/>
                </a:solidFill>
                <a:effectLst/>
                <a:latin typeface="+mn-lt"/>
                <a:ea typeface="+mn-ea"/>
                <a:cs typeface="+mn-cs"/>
              </a:rPr>
              <a:t> </a:t>
            </a:r>
            <a:r>
              <a:rPr lang="it-IT" sz="1200" b="1" i="0" u="none" strike="noStrike" kern="1200" dirty="0">
                <a:solidFill>
                  <a:schemeClr val="tx1"/>
                </a:solidFill>
                <a:effectLst/>
                <a:latin typeface="+mn-lt"/>
                <a:ea typeface="+mn-ea"/>
                <a:cs typeface="+mn-cs"/>
              </a:rPr>
              <a:t>logica modale</a:t>
            </a:r>
            <a:r>
              <a:rPr lang="it-IT" sz="1200" b="0" i="0" u="none" strike="noStrike" kern="1200" dirty="0">
                <a:solidFill>
                  <a:schemeClr val="tx1"/>
                </a:solidFill>
                <a:effectLst/>
                <a:latin typeface="+mn-lt"/>
                <a:ea typeface="+mn-ea"/>
                <a:cs typeface="+mn-cs"/>
              </a:rPr>
              <a:t> una qualsiasi logica in cui è possibile esprimere il "modo" in cui una proposizione è vera o falsa. Generalmente la logica modale si occupa dei concetti di </a:t>
            </a:r>
            <a:r>
              <a:rPr lang="it-IT" sz="1200" b="0" i="1" u="none" strike="noStrike" kern="1200" dirty="0">
                <a:solidFill>
                  <a:schemeClr val="tx1"/>
                </a:solidFill>
                <a:effectLst/>
                <a:latin typeface="+mn-lt"/>
                <a:ea typeface="+mn-ea"/>
                <a:cs typeface="+mn-cs"/>
              </a:rPr>
              <a:t>possibilità</a:t>
            </a:r>
            <a:r>
              <a:rPr lang="it-IT" sz="1200" b="0" i="0" u="none" strike="noStrike" kern="1200" dirty="0">
                <a:solidFill>
                  <a:schemeClr val="tx1"/>
                </a:solidFill>
                <a:effectLst/>
                <a:latin typeface="+mn-lt"/>
                <a:ea typeface="+mn-ea"/>
                <a:cs typeface="+mn-cs"/>
              </a:rPr>
              <a:t> e </a:t>
            </a:r>
            <a:r>
              <a:rPr lang="it-IT" sz="1200" b="0" i="1" u="none" strike="noStrike" kern="1200" dirty="0">
                <a:solidFill>
                  <a:schemeClr val="tx1"/>
                </a:solidFill>
                <a:effectLst/>
                <a:latin typeface="+mn-lt"/>
                <a:ea typeface="+mn-ea"/>
                <a:cs typeface="+mn-cs"/>
              </a:rPr>
              <a:t>necessità</a:t>
            </a:r>
            <a:r>
              <a:rPr lang="it-IT" sz="1200" b="0" i="0" u="none" strike="noStrike" kern="1200" dirty="0">
                <a:solidFill>
                  <a:schemeClr val="tx1"/>
                </a:solidFill>
                <a:effectLst/>
                <a:latin typeface="+mn-lt"/>
                <a:ea typeface="+mn-ea"/>
                <a:cs typeface="+mn-cs"/>
              </a:rPr>
              <a:t>, ma può essere utilizzata anche per esprimere l'</a:t>
            </a:r>
            <a:r>
              <a:rPr lang="it-IT" sz="1200" b="0" i="1" u="none" strike="noStrike" kern="1200" dirty="0">
                <a:solidFill>
                  <a:schemeClr val="tx1"/>
                </a:solidFill>
                <a:effectLst/>
                <a:latin typeface="+mn-lt"/>
                <a:ea typeface="+mn-ea"/>
                <a:cs typeface="+mn-cs"/>
              </a:rPr>
              <a:t>obbligo morale</a:t>
            </a:r>
            <a:r>
              <a:rPr lang="it-IT" sz="1200" b="0" i="0" u="none" strike="noStrike" kern="1200" dirty="0">
                <a:solidFill>
                  <a:schemeClr val="tx1"/>
                </a:solidFill>
                <a:effectLst/>
                <a:latin typeface="+mn-lt"/>
                <a:ea typeface="+mn-ea"/>
                <a:cs typeface="+mn-cs"/>
              </a:rPr>
              <a:t> o la </a:t>
            </a:r>
            <a:r>
              <a:rPr lang="it-IT" sz="1200" b="0" i="1" u="none" strike="noStrike" kern="1200" dirty="0">
                <a:solidFill>
                  <a:schemeClr val="tx1"/>
                </a:solidFill>
                <a:effectLst/>
                <a:latin typeface="+mn-lt"/>
                <a:ea typeface="+mn-ea"/>
                <a:cs typeface="+mn-cs"/>
              </a:rPr>
              <a:t>credenza</a:t>
            </a:r>
            <a:r>
              <a:rPr lang="it-IT" sz="1200" b="0" i="0" u="none" strike="noStrike" kern="1200" dirty="0">
                <a:solidFill>
                  <a:schemeClr val="tx1"/>
                </a:solidFill>
                <a:effectLst/>
                <a:latin typeface="+mn-lt"/>
                <a:ea typeface="+mn-ea"/>
                <a:cs typeface="+mn-cs"/>
              </a:rPr>
              <a:t>. Esempi di proposizioni modali sono quindi "È possibile che piova" o "È necessario che Socrate sia mortale o non mortale", ma anche "È doveroso andare a votare" o "Socrate crede che piova".</a:t>
            </a:r>
            <a:endParaRPr lang="it-IT" dirty="0"/>
          </a:p>
        </p:txBody>
      </p:sp>
      <p:sp>
        <p:nvSpPr>
          <p:cNvPr id="4" name="Segnaposto numero diapositiva 3"/>
          <p:cNvSpPr>
            <a:spLocks noGrp="1"/>
          </p:cNvSpPr>
          <p:nvPr>
            <p:ph type="sldNum" sz="quarter" idx="10"/>
          </p:nvPr>
        </p:nvSpPr>
        <p:spPr/>
        <p:txBody>
          <a:bodyPr/>
          <a:lstStyle/>
          <a:p>
            <a:fld id="{FBDC2909-0464-4346-A509-F08EE178D2EF}" type="slidenum">
              <a:rPr lang="it-IT" smtClean="0"/>
              <a:t>46</a:t>
            </a:fld>
            <a:endParaRPr lang="it-IT"/>
          </a:p>
        </p:txBody>
      </p:sp>
      <p:sp>
        <p:nvSpPr>
          <p:cNvPr id="5" name="Segnaposto piè di pagina 4"/>
          <p:cNvSpPr>
            <a:spLocks noGrp="1"/>
          </p:cNvSpPr>
          <p:nvPr>
            <p:ph type="ftr" sz="quarter" idx="11"/>
          </p:nvPr>
        </p:nvSpPr>
        <p:spPr/>
        <p:txBody>
          <a:bodyPr/>
          <a:lstStyle/>
          <a:p>
            <a:r>
              <a:rPr lang="it-IT"/>
              <a:t>M. Di Febo - La Quinta Via</a:t>
            </a:r>
          </a:p>
        </p:txBody>
      </p:sp>
    </p:spTree>
    <p:extLst>
      <p:ext uri="{BB962C8B-B14F-4D97-AF65-F5344CB8AC3E}">
        <p14:creationId xmlns:p14="http://schemas.microsoft.com/office/powerpoint/2010/main" val="127286506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fld id="{FBDC2909-0464-4346-A509-F08EE178D2EF}" type="slidenum">
              <a:rPr lang="it-IT" smtClean="0"/>
              <a:t>47</a:t>
            </a:fld>
            <a:endParaRPr lang="it-IT"/>
          </a:p>
        </p:txBody>
      </p:sp>
      <p:sp>
        <p:nvSpPr>
          <p:cNvPr id="5" name="Segnaposto piè di pagina 4"/>
          <p:cNvSpPr>
            <a:spLocks noGrp="1"/>
          </p:cNvSpPr>
          <p:nvPr>
            <p:ph type="ftr" sz="quarter" idx="11"/>
          </p:nvPr>
        </p:nvSpPr>
        <p:spPr/>
        <p:txBody>
          <a:bodyPr/>
          <a:lstStyle/>
          <a:p>
            <a:r>
              <a:rPr lang="it-IT"/>
              <a:t>M. Di Febo - La Quinta Via</a:t>
            </a:r>
          </a:p>
        </p:txBody>
      </p:sp>
    </p:spTree>
    <p:extLst>
      <p:ext uri="{BB962C8B-B14F-4D97-AF65-F5344CB8AC3E}">
        <p14:creationId xmlns:p14="http://schemas.microsoft.com/office/powerpoint/2010/main" val="127286506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fld id="{FBDC2909-0464-4346-A509-F08EE178D2EF}" type="slidenum">
              <a:rPr lang="it-IT" smtClean="0"/>
              <a:t>48</a:t>
            </a:fld>
            <a:endParaRPr lang="it-IT"/>
          </a:p>
        </p:txBody>
      </p:sp>
      <p:sp>
        <p:nvSpPr>
          <p:cNvPr id="5" name="Segnaposto piè di pagina 4"/>
          <p:cNvSpPr>
            <a:spLocks noGrp="1"/>
          </p:cNvSpPr>
          <p:nvPr>
            <p:ph type="ftr" sz="quarter" idx="11"/>
          </p:nvPr>
        </p:nvSpPr>
        <p:spPr/>
        <p:txBody>
          <a:bodyPr/>
          <a:lstStyle/>
          <a:p>
            <a:r>
              <a:rPr lang="it-IT"/>
              <a:t>M. Di Febo - La Quinta Via</a:t>
            </a:r>
          </a:p>
        </p:txBody>
      </p:sp>
    </p:spTree>
    <p:extLst>
      <p:ext uri="{BB962C8B-B14F-4D97-AF65-F5344CB8AC3E}">
        <p14:creationId xmlns:p14="http://schemas.microsoft.com/office/powerpoint/2010/main" val="127286506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fld id="{FBDC2909-0464-4346-A509-F08EE178D2EF}" type="slidenum">
              <a:rPr lang="it-IT" smtClean="0"/>
              <a:t>49</a:t>
            </a:fld>
            <a:endParaRPr lang="it-IT"/>
          </a:p>
        </p:txBody>
      </p:sp>
      <p:sp>
        <p:nvSpPr>
          <p:cNvPr id="5" name="Segnaposto piè di pagina 4"/>
          <p:cNvSpPr>
            <a:spLocks noGrp="1"/>
          </p:cNvSpPr>
          <p:nvPr>
            <p:ph type="ftr" sz="quarter" idx="11"/>
          </p:nvPr>
        </p:nvSpPr>
        <p:spPr/>
        <p:txBody>
          <a:bodyPr/>
          <a:lstStyle/>
          <a:p>
            <a:r>
              <a:rPr lang="it-IT"/>
              <a:t>M. Di Febo - La Quinta Via</a:t>
            </a:r>
          </a:p>
        </p:txBody>
      </p:sp>
    </p:spTree>
    <p:extLst>
      <p:ext uri="{BB962C8B-B14F-4D97-AF65-F5344CB8AC3E}">
        <p14:creationId xmlns:p14="http://schemas.microsoft.com/office/powerpoint/2010/main" val="12728650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fld id="{FBDC2909-0464-4346-A509-F08EE178D2EF}" type="slidenum">
              <a:rPr lang="it-IT" smtClean="0"/>
              <a:t>5</a:t>
            </a:fld>
            <a:endParaRPr lang="it-IT"/>
          </a:p>
        </p:txBody>
      </p:sp>
      <p:sp>
        <p:nvSpPr>
          <p:cNvPr id="5" name="Segnaposto piè di pagina 4"/>
          <p:cNvSpPr>
            <a:spLocks noGrp="1"/>
          </p:cNvSpPr>
          <p:nvPr>
            <p:ph type="ftr" sz="quarter" idx="11"/>
          </p:nvPr>
        </p:nvSpPr>
        <p:spPr/>
        <p:txBody>
          <a:bodyPr/>
          <a:lstStyle/>
          <a:p>
            <a:r>
              <a:rPr lang="it-IT"/>
              <a:t>M. Di Febo - La Quinta Via</a:t>
            </a:r>
          </a:p>
        </p:txBody>
      </p:sp>
    </p:spTree>
    <p:extLst>
      <p:ext uri="{BB962C8B-B14F-4D97-AF65-F5344CB8AC3E}">
        <p14:creationId xmlns:p14="http://schemas.microsoft.com/office/powerpoint/2010/main" val="127286506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1200" i="1" dirty="0">
                <a:solidFill>
                  <a:srgbClr val="000090"/>
                </a:solidFill>
              </a:rPr>
              <a:t>proprietà vuota</a:t>
            </a:r>
            <a:r>
              <a:rPr lang="it-IT" sz="1200" dirty="0">
                <a:solidFill>
                  <a:srgbClr val="000090"/>
                </a:solidFill>
              </a:rPr>
              <a:t> (non soddisfatta da nessun elemento)</a:t>
            </a:r>
          </a:p>
          <a:p>
            <a:r>
              <a:rPr lang="it-IT" sz="1200" dirty="0">
                <a:solidFill>
                  <a:srgbClr val="000090"/>
                </a:solidFill>
              </a:rPr>
              <a:t>Intersezione: se «lungo» e «rosso» sono positive, anche «</a:t>
            </a:r>
            <a:r>
              <a:rPr lang="it-IT" sz="1200" i="1" dirty="0">
                <a:solidFill>
                  <a:srgbClr val="000090"/>
                </a:solidFill>
              </a:rPr>
              <a:t>lungo e rosso</a:t>
            </a:r>
            <a:r>
              <a:rPr lang="it-IT" sz="1200" dirty="0">
                <a:solidFill>
                  <a:srgbClr val="000090"/>
                </a:solidFill>
              </a:rPr>
              <a:t>» lo è</a:t>
            </a:r>
          </a:p>
          <a:p>
            <a:r>
              <a:rPr lang="it-IT" sz="1200" dirty="0">
                <a:solidFill>
                  <a:srgbClr val="000090"/>
                </a:solidFill>
              </a:rPr>
              <a:t> (se «lungo» non è positiva, allora «non lungo» lo è, e viceversa)</a:t>
            </a:r>
          </a:p>
          <a:p>
            <a:pPr marL="0" marR="0" indent="0" algn="l" defTabSz="457200" rtl="0" eaLnBrk="1" fontAlgn="auto" latinLnBrk="0" hangingPunct="1">
              <a:lnSpc>
                <a:spcPct val="100000"/>
              </a:lnSpc>
              <a:spcBef>
                <a:spcPts val="0"/>
              </a:spcBef>
              <a:spcAft>
                <a:spcPts val="0"/>
              </a:spcAft>
              <a:buClrTx/>
              <a:buSzTx/>
              <a:buFontTx/>
              <a:buNone/>
              <a:tabLst/>
              <a:defRPr/>
            </a:pPr>
            <a:r>
              <a:rPr lang="it-IT" sz="1200" i="1" dirty="0">
                <a:solidFill>
                  <a:srgbClr val="000090"/>
                </a:solidFill>
              </a:rPr>
              <a:t>una proprietà maggiore</a:t>
            </a:r>
            <a:r>
              <a:rPr lang="it-IT" sz="1200" dirty="0">
                <a:solidFill>
                  <a:srgbClr val="000090"/>
                </a:solidFill>
              </a:rPr>
              <a:t> (soddisfatta da più elementi) </a:t>
            </a:r>
            <a:r>
              <a:rPr lang="it-IT" sz="1200" i="1" dirty="0">
                <a:solidFill>
                  <a:srgbClr val="000090"/>
                </a:solidFill>
              </a:rPr>
              <a:t>di una proprietà positiva è positiva</a:t>
            </a:r>
            <a:r>
              <a:rPr lang="it-IT" sz="1200" dirty="0">
                <a:solidFill>
                  <a:srgbClr val="000090"/>
                </a:solidFill>
              </a:rPr>
              <a:t> (se «lungo e rosso» è positiva, anche «lungo» lo è).</a:t>
            </a:r>
            <a:endParaRPr lang="it-IT" sz="1200" dirty="0">
              <a:solidFill>
                <a:srgbClr val="000090"/>
              </a:solidFill>
              <a:effectLst/>
            </a:endParaRPr>
          </a:p>
          <a:p>
            <a:endParaRPr lang="it-IT" dirty="0"/>
          </a:p>
        </p:txBody>
      </p:sp>
      <p:sp>
        <p:nvSpPr>
          <p:cNvPr id="4" name="Segnaposto numero diapositiva 3"/>
          <p:cNvSpPr>
            <a:spLocks noGrp="1"/>
          </p:cNvSpPr>
          <p:nvPr>
            <p:ph type="sldNum" sz="quarter" idx="10"/>
          </p:nvPr>
        </p:nvSpPr>
        <p:spPr/>
        <p:txBody>
          <a:bodyPr/>
          <a:lstStyle/>
          <a:p>
            <a:fld id="{FBDC2909-0464-4346-A509-F08EE178D2EF}" type="slidenum">
              <a:rPr lang="it-IT" smtClean="0"/>
              <a:t>50</a:t>
            </a:fld>
            <a:endParaRPr lang="it-IT"/>
          </a:p>
        </p:txBody>
      </p:sp>
      <p:sp>
        <p:nvSpPr>
          <p:cNvPr id="5" name="Segnaposto piè di pagina 4"/>
          <p:cNvSpPr>
            <a:spLocks noGrp="1"/>
          </p:cNvSpPr>
          <p:nvPr>
            <p:ph type="ftr" sz="quarter" idx="11"/>
          </p:nvPr>
        </p:nvSpPr>
        <p:spPr/>
        <p:txBody>
          <a:bodyPr/>
          <a:lstStyle/>
          <a:p>
            <a:r>
              <a:rPr lang="it-IT"/>
              <a:t>M. Di Febo - La Quinta Via</a:t>
            </a:r>
          </a:p>
        </p:txBody>
      </p:sp>
    </p:spTree>
    <p:extLst>
      <p:ext uri="{BB962C8B-B14F-4D97-AF65-F5344CB8AC3E}">
        <p14:creationId xmlns:p14="http://schemas.microsoft.com/office/powerpoint/2010/main" val="127286506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fld id="{FBDC2909-0464-4346-A509-F08EE178D2EF}" type="slidenum">
              <a:rPr lang="it-IT" smtClean="0"/>
              <a:t>51</a:t>
            </a:fld>
            <a:endParaRPr lang="it-IT"/>
          </a:p>
        </p:txBody>
      </p:sp>
      <p:sp>
        <p:nvSpPr>
          <p:cNvPr id="5" name="Segnaposto piè di pagina 4"/>
          <p:cNvSpPr>
            <a:spLocks noGrp="1"/>
          </p:cNvSpPr>
          <p:nvPr>
            <p:ph type="ftr" sz="quarter" idx="11"/>
          </p:nvPr>
        </p:nvSpPr>
        <p:spPr/>
        <p:txBody>
          <a:bodyPr/>
          <a:lstStyle/>
          <a:p>
            <a:r>
              <a:rPr lang="it-IT"/>
              <a:t>M. Di Febo - La Quinta Via</a:t>
            </a:r>
          </a:p>
        </p:txBody>
      </p:sp>
    </p:spTree>
    <p:extLst>
      <p:ext uri="{BB962C8B-B14F-4D97-AF65-F5344CB8AC3E}">
        <p14:creationId xmlns:p14="http://schemas.microsoft.com/office/powerpoint/2010/main" val="127286506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fld id="{FBDC2909-0464-4346-A509-F08EE178D2EF}" type="slidenum">
              <a:rPr lang="it-IT" smtClean="0"/>
              <a:t>52</a:t>
            </a:fld>
            <a:endParaRPr lang="it-IT"/>
          </a:p>
        </p:txBody>
      </p:sp>
      <p:sp>
        <p:nvSpPr>
          <p:cNvPr id="5" name="Segnaposto piè di pagina 4"/>
          <p:cNvSpPr>
            <a:spLocks noGrp="1"/>
          </p:cNvSpPr>
          <p:nvPr>
            <p:ph type="ftr" sz="quarter" idx="11"/>
          </p:nvPr>
        </p:nvSpPr>
        <p:spPr/>
        <p:txBody>
          <a:bodyPr/>
          <a:lstStyle/>
          <a:p>
            <a:r>
              <a:rPr lang="it-IT"/>
              <a:t>M. Di Febo - La Quinta Via</a:t>
            </a:r>
          </a:p>
        </p:txBody>
      </p:sp>
    </p:spTree>
    <p:extLst>
      <p:ext uri="{BB962C8B-B14F-4D97-AF65-F5344CB8AC3E}">
        <p14:creationId xmlns:p14="http://schemas.microsoft.com/office/powerpoint/2010/main" val="127286506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fld id="{FBDC2909-0464-4346-A509-F08EE178D2EF}" type="slidenum">
              <a:rPr lang="it-IT" smtClean="0"/>
              <a:t>53</a:t>
            </a:fld>
            <a:endParaRPr lang="it-IT"/>
          </a:p>
        </p:txBody>
      </p:sp>
      <p:sp>
        <p:nvSpPr>
          <p:cNvPr id="5" name="Segnaposto piè di pagina 4"/>
          <p:cNvSpPr>
            <a:spLocks noGrp="1"/>
          </p:cNvSpPr>
          <p:nvPr>
            <p:ph type="ftr" sz="quarter" idx="11"/>
          </p:nvPr>
        </p:nvSpPr>
        <p:spPr/>
        <p:txBody>
          <a:bodyPr/>
          <a:lstStyle/>
          <a:p>
            <a:r>
              <a:rPr lang="it-IT"/>
              <a:t>M. Di Febo - La Quinta Via</a:t>
            </a:r>
          </a:p>
        </p:txBody>
      </p:sp>
    </p:spTree>
    <p:extLst>
      <p:ext uri="{BB962C8B-B14F-4D97-AF65-F5344CB8AC3E}">
        <p14:creationId xmlns:p14="http://schemas.microsoft.com/office/powerpoint/2010/main" val="127286506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fld id="{FBDC2909-0464-4346-A509-F08EE178D2EF}" type="slidenum">
              <a:rPr lang="it-IT" smtClean="0"/>
              <a:t>54</a:t>
            </a:fld>
            <a:endParaRPr lang="it-IT"/>
          </a:p>
        </p:txBody>
      </p:sp>
      <p:sp>
        <p:nvSpPr>
          <p:cNvPr id="5" name="Segnaposto piè di pagina 4"/>
          <p:cNvSpPr>
            <a:spLocks noGrp="1"/>
          </p:cNvSpPr>
          <p:nvPr>
            <p:ph type="ftr" sz="quarter" idx="11"/>
          </p:nvPr>
        </p:nvSpPr>
        <p:spPr/>
        <p:txBody>
          <a:bodyPr/>
          <a:lstStyle/>
          <a:p>
            <a:r>
              <a:rPr lang="it-IT"/>
              <a:t>M. Di Febo - La Quinta Via</a:t>
            </a:r>
          </a:p>
        </p:txBody>
      </p:sp>
    </p:spTree>
    <p:extLst>
      <p:ext uri="{BB962C8B-B14F-4D97-AF65-F5344CB8AC3E}">
        <p14:creationId xmlns:p14="http://schemas.microsoft.com/office/powerpoint/2010/main" val="127286506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fld id="{FBDC2909-0464-4346-A509-F08EE178D2EF}" type="slidenum">
              <a:rPr lang="it-IT" smtClean="0"/>
              <a:t>55</a:t>
            </a:fld>
            <a:endParaRPr lang="it-IT"/>
          </a:p>
        </p:txBody>
      </p:sp>
      <p:sp>
        <p:nvSpPr>
          <p:cNvPr id="5" name="Segnaposto piè di pagina 4"/>
          <p:cNvSpPr>
            <a:spLocks noGrp="1"/>
          </p:cNvSpPr>
          <p:nvPr>
            <p:ph type="ftr" sz="quarter" idx="11"/>
          </p:nvPr>
        </p:nvSpPr>
        <p:spPr/>
        <p:txBody>
          <a:bodyPr/>
          <a:lstStyle/>
          <a:p>
            <a:r>
              <a:rPr lang="it-IT"/>
              <a:t>M. Di Febo - La Quinta Via</a:t>
            </a:r>
          </a:p>
        </p:txBody>
      </p:sp>
    </p:spTree>
    <p:extLst>
      <p:ext uri="{BB962C8B-B14F-4D97-AF65-F5344CB8AC3E}">
        <p14:creationId xmlns:p14="http://schemas.microsoft.com/office/powerpoint/2010/main" val="127286506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fld id="{FBDC2909-0464-4346-A509-F08EE178D2EF}" type="slidenum">
              <a:rPr lang="it-IT" smtClean="0"/>
              <a:t>56</a:t>
            </a:fld>
            <a:endParaRPr lang="it-IT"/>
          </a:p>
        </p:txBody>
      </p:sp>
      <p:sp>
        <p:nvSpPr>
          <p:cNvPr id="5" name="Segnaposto piè di pagina 4"/>
          <p:cNvSpPr>
            <a:spLocks noGrp="1"/>
          </p:cNvSpPr>
          <p:nvPr>
            <p:ph type="ftr" sz="quarter" idx="11"/>
          </p:nvPr>
        </p:nvSpPr>
        <p:spPr/>
        <p:txBody>
          <a:bodyPr/>
          <a:lstStyle/>
          <a:p>
            <a:r>
              <a:rPr lang="it-IT"/>
              <a:t>M. Di Febo - La Quinta Via</a:t>
            </a:r>
          </a:p>
        </p:txBody>
      </p:sp>
    </p:spTree>
    <p:extLst>
      <p:ext uri="{BB962C8B-B14F-4D97-AF65-F5344CB8AC3E}">
        <p14:creationId xmlns:p14="http://schemas.microsoft.com/office/powerpoint/2010/main" val="20010129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fld id="{FBDC2909-0464-4346-A509-F08EE178D2EF}" type="slidenum">
              <a:rPr lang="it-IT" smtClean="0"/>
              <a:t>57</a:t>
            </a:fld>
            <a:endParaRPr lang="it-IT"/>
          </a:p>
        </p:txBody>
      </p:sp>
      <p:sp>
        <p:nvSpPr>
          <p:cNvPr id="5" name="Segnaposto piè di pagina 4"/>
          <p:cNvSpPr>
            <a:spLocks noGrp="1"/>
          </p:cNvSpPr>
          <p:nvPr>
            <p:ph type="ftr" sz="quarter" idx="11"/>
          </p:nvPr>
        </p:nvSpPr>
        <p:spPr/>
        <p:txBody>
          <a:bodyPr/>
          <a:lstStyle/>
          <a:p>
            <a:r>
              <a:rPr lang="it-IT"/>
              <a:t>M. Di Febo - La Quinta Via</a:t>
            </a:r>
          </a:p>
        </p:txBody>
      </p:sp>
    </p:spTree>
    <p:extLst>
      <p:ext uri="{BB962C8B-B14F-4D97-AF65-F5344CB8AC3E}">
        <p14:creationId xmlns:p14="http://schemas.microsoft.com/office/powerpoint/2010/main" val="127286506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fld id="{FBDC2909-0464-4346-A509-F08EE178D2EF}" type="slidenum">
              <a:rPr lang="it-IT" smtClean="0"/>
              <a:t>58</a:t>
            </a:fld>
            <a:endParaRPr lang="it-IT"/>
          </a:p>
        </p:txBody>
      </p:sp>
      <p:sp>
        <p:nvSpPr>
          <p:cNvPr id="5" name="Segnaposto piè di pagina 4"/>
          <p:cNvSpPr>
            <a:spLocks noGrp="1"/>
          </p:cNvSpPr>
          <p:nvPr>
            <p:ph type="ftr" sz="quarter" idx="11"/>
          </p:nvPr>
        </p:nvSpPr>
        <p:spPr/>
        <p:txBody>
          <a:bodyPr/>
          <a:lstStyle/>
          <a:p>
            <a:r>
              <a:rPr lang="it-IT"/>
              <a:t>M. Di Febo - La Quinta Via</a:t>
            </a:r>
          </a:p>
        </p:txBody>
      </p:sp>
    </p:spTree>
    <p:extLst>
      <p:ext uri="{BB962C8B-B14F-4D97-AF65-F5344CB8AC3E}">
        <p14:creationId xmlns:p14="http://schemas.microsoft.com/office/powerpoint/2010/main" val="127286506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it-IT" sz="1200" b="0" i="0" dirty="0">
                <a:effectLst/>
                <a:latin typeface="Verdana, sans-serif"/>
              </a:rPr>
              <a:t>Giuseppe </a:t>
            </a:r>
            <a:r>
              <a:rPr lang="it-IT" sz="1200" b="0" i="0" dirty="0" err="1">
                <a:effectLst/>
                <a:latin typeface="Verdana, sans-serif"/>
              </a:rPr>
              <a:t>Tanzella</a:t>
            </a:r>
            <a:r>
              <a:rPr lang="it-IT" sz="1200" b="0" i="0" dirty="0">
                <a:effectLst/>
                <a:latin typeface="Verdana, sans-serif"/>
              </a:rPr>
              <a:t>-Nitti, </a:t>
            </a:r>
            <a:r>
              <a:rPr lang="it-IT" sz="1200" b="0" i="1" dirty="0">
                <a:effectLst/>
                <a:latin typeface="Verdana, sans-serif"/>
              </a:rPr>
              <a:t>Il caso e la necessità</a:t>
            </a:r>
            <a:r>
              <a:rPr lang="it-IT" sz="1200" b="0" i="0" dirty="0">
                <a:effectLst/>
                <a:latin typeface="Verdana, sans-serif"/>
              </a:rPr>
              <a:t>, http://</a:t>
            </a:r>
            <a:r>
              <a:rPr lang="it-IT" sz="1200" b="0" i="0" dirty="0" err="1">
                <a:effectLst/>
                <a:latin typeface="Verdana, sans-serif"/>
              </a:rPr>
              <a:t>www.disf.org</a:t>
            </a:r>
            <a:r>
              <a:rPr lang="it-IT" sz="1200" b="0" i="0" dirty="0">
                <a:effectLst/>
                <a:latin typeface="Verdana, sans-serif"/>
              </a:rPr>
              <a:t>/abbiamo-studiato-per-voi/9788804496076.</a:t>
            </a:r>
            <a:endParaRPr lang="it-IT" sz="1200" dirty="0">
              <a:effectLst/>
            </a:endParaRPr>
          </a:p>
          <a:p>
            <a:endParaRPr lang="it-IT" dirty="0"/>
          </a:p>
        </p:txBody>
      </p:sp>
      <p:sp>
        <p:nvSpPr>
          <p:cNvPr id="4" name="Segnaposto numero diapositiva 3"/>
          <p:cNvSpPr>
            <a:spLocks noGrp="1"/>
          </p:cNvSpPr>
          <p:nvPr>
            <p:ph type="sldNum" sz="quarter" idx="10"/>
          </p:nvPr>
        </p:nvSpPr>
        <p:spPr/>
        <p:txBody>
          <a:bodyPr/>
          <a:lstStyle/>
          <a:p>
            <a:fld id="{FBDC2909-0464-4346-A509-F08EE178D2EF}" type="slidenum">
              <a:rPr lang="it-IT" smtClean="0"/>
              <a:t>59</a:t>
            </a:fld>
            <a:endParaRPr lang="it-IT"/>
          </a:p>
        </p:txBody>
      </p:sp>
      <p:sp>
        <p:nvSpPr>
          <p:cNvPr id="5" name="Segnaposto piè di pagina 4"/>
          <p:cNvSpPr>
            <a:spLocks noGrp="1"/>
          </p:cNvSpPr>
          <p:nvPr>
            <p:ph type="ftr" sz="quarter" idx="11"/>
          </p:nvPr>
        </p:nvSpPr>
        <p:spPr/>
        <p:txBody>
          <a:bodyPr/>
          <a:lstStyle/>
          <a:p>
            <a:r>
              <a:rPr lang="it-IT"/>
              <a:t>M. Di Febo - La Quinta Via</a:t>
            </a:r>
          </a:p>
        </p:txBody>
      </p:sp>
    </p:spTree>
    <p:extLst>
      <p:ext uri="{BB962C8B-B14F-4D97-AF65-F5344CB8AC3E}">
        <p14:creationId xmlns:p14="http://schemas.microsoft.com/office/powerpoint/2010/main" val="12728650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fld id="{FBDC2909-0464-4346-A509-F08EE178D2EF}" type="slidenum">
              <a:rPr lang="it-IT" smtClean="0"/>
              <a:t>6</a:t>
            </a:fld>
            <a:endParaRPr lang="it-IT"/>
          </a:p>
        </p:txBody>
      </p:sp>
      <p:sp>
        <p:nvSpPr>
          <p:cNvPr id="5" name="Segnaposto piè di pagina 4"/>
          <p:cNvSpPr>
            <a:spLocks noGrp="1"/>
          </p:cNvSpPr>
          <p:nvPr>
            <p:ph type="ftr" sz="quarter" idx="11"/>
          </p:nvPr>
        </p:nvSpPr>
        <p:spPr/>
        <p:txBody>
          <a:bodyPr/>
          <a:lstStyle/>
          <a:p>
            <a:r>
              <a:rPr lang="it-IT"/>
              <a:t>M. Di Febo - La Quinta Via</a:t>
            </a:r>
          </a:p>
        </p:txBody>
      </p:sp>
    </p:spTree>
    <p:extLst>
      <p:ext uri="{BB962C8B-B14F-4D97-AF65-F5344CB8AC3E}">
        <p14:creationId xmlns:p14="http://schemas.microsoft.com/office/powerpoint/2010/main" val="127286506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fld id="{FBDC2909-0464-4346-A509-F08EE178D2EF}" type="slidenum">
              <a:rPr lang="it-IT" smtClean="0"/>
              <a:t>60</a:t>
            </a:fld>
            <a:endParaRPr lang="it-IT"/>
          </a:p>
        </p:txBody>
      </p:sp>
      <p:sp>
        <p:nvSpPr>
          <p:cNvPr id="5" name="Segnaposto piè di pagina 4"/>
          <p:cNvSpPr>
            <a:spLocks noGrp="1"/>
          </p:cNvSpPr>
          <p:nvPr>
            <p:ph type="ftr" sz="quarter" idx="11"/>
          </p:nvPr>
        </p:nvSpPr>
        <p:spPr/>
        <p:txBody>
          <a:bodyPr/>
          <a:lstStyle/>
          <a:p>
            <a:r>
              <a:rPr lang="it-IT"/>
              <a:t>M. Di Febo - La Quinta Via</a:t>
            </a:r>
          </a:p>
        </p:txBody>
      </p:sp>
    </p:spTree>
    <p:extLst>
      <p:ext uri="{BB962C8B-B14F-4D97-AF65-F5344CB8AC3E}">
        <p14:creationId xmlns:p14="http://schemas.microsoft.com/office/powerpoint/2010/main" val="127286506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fld id="{FBDC2909-0464-4346-A509-F08EE178D2EF}" type="slidenum">
              <a:rPr lang="it-IT" smtClean="0"/>
              <a:t>61</a:t>
            </a:fld>
            <a:endParaRPr lang="it-IT"/>
          </a:p>
        </p:txBody>
      </p:sp>
      <p:sp>
        <p:nvSpPr>
          <p:cNvPr id="5" name="Segnaposto piè di pagina 4"/>
          <p:cNvSpPr>
            <a:spLocks noGrp="1"/>
          </p:cNvSpPr>
          <p:nvPr>
            <p:ph type="ftr" sz="quarter" idx="11"/>
          </p:nvPr>
        </p:nvSpPr>
        <p:spPr/>
        <p:txBody>
          <a:bodyPr/>
          <a:lstStyle/>
          <a:p>
            <a:r>
              <a:rPr lang="it-IT"/>
              <a:t>M. Di Febo - La Quinta Via</a:t>
            </a:r>
          </a:p>
        </p:txBody>
      </p:sp>
    </p:spTree>
    <p:extLst>
      <p:ext uri="{BB962C8B-B14F-4D97-AF65-F5344CB8AC3E}">
        <p14:creationId xmlns:p14="http://schemas.microsoft.com/office/powerpoint/2010/main" val="127286506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1200" kern="1200" dirty="0">
                <a:solidFill>
                  <a:schemeClr val="tx1"/>
                </a:solidFill>
                <a:effectLst/>
                <a:latin typeface="+mn-lt"/>
                <a:ea typeface="+mn-ea"/>
                <a:cs typeface="+mn-cs"/>
              </a:rPr>
              <a:t>Il biologo Robert </a:t>
            </a:r>
            <a:r>
              <a:rPr lang="it-IT" sz="1200" kern="1200" dirty="0" err="1">
                <a:solidFill>
                  <a:schemeClr val="tx1"/>
                </a:solidFill>
                <a:effectLst/>
                <a:latin typeface="+mn-lt"/>
                <a:ea typeface="+mn-ea"/>
                <a:cs typeface="+mn-cs"/>
              </a:rPr>
              <a:t>Shapiro</a:t>
            </a:r>
            <a:r>
              <a:rPr lang="it-IT" sz="1200" kern="1200" dirty="0">
                <a:solidFill>
                  <a:schemeClr val="tx1"/>
                </a:solidFill>
                <a:effectLst/>
                <a:latin typeface="+mn-lt"/>
                <a:ea typeface="+mn-ea"/>
                <a:cs typeface="+mn-cs"/>
              </a:rPr>
              <a:t> ha calcolato che in un miliardo di anni si possono verificare 2,5 x 10</a:t>
            </a:r>
            <a:r>
              <a:rPr lang="it-IT" sz="1200" kern="1200" baseline="30000" dirty="0">
                <a:solidFill>
                  <a:schemeClr val="tx1"/>
                </a:solidFill>
                <a:effectLst/>
                <a:latin typeface="+mn-lt"/>
                <a:ea typeface="+mn-ea"/>
                <a:cs typeface="+mn-cs"/>
              </a:rPr>
              <a:t>51</a:t>
            </a:r>
            <a:r>
              <a:rPr lang="it-IT" sz="1200" kern="1200" dirty="0">
                <a:solidFill>
                  <a:schemeClr val="tx1"/>
                </a:solidFill>
                <a:effectLst/>
                <a:latin typeface="+mn-lt"/>
                <a:ea typeface="+mn-ea"/>
                <a:cs typeface="+mn-cs"/>
              </a:rPr>
              <a:t> mutazioni genetiche casuali. L’astrofisico </a:t>
            </a:r>
            <a:r>
              <a:rPr lang="it-IT" sz="1200" kern="1200" dirty="0" err="1">
                <a:solidFill>
                  <a:schemeClr val="tx1"/>
                </a:solidFill>
                <a:effectLst/>
                <a:latin typeface="+mn-lt"/>
                <a:ea typeface="+mn-ea"/>
                <a:cs typeface="+mn-cs"/>
              </a:rPr>
              <a:t>Arne</a:t>
            </a:r>
            <a:r>
              <a:rPr lang="it-IT" sz="1200" kern="1200" dirty="0">
                <a:solidFill>
                  <a:schemeClr val="tx1"/>
                </a:solidFill>
                <a:effectLst/>
                <a:latin typeface="+mn-lt"/>
                <a:ea typeface="+mn-ea"/>
                <a:cs typeface="+mn-cs"/>
              </a:rPr>
              <a:t> Willer ha calcolato che, per produrre il miliardo di specie pluricellulari che hanno popolato la Terra, occorrerebbero </a:t>
            </a:r>
            <a:r>
              <a:rPr lang="it-IT" sz="1200" kern="1200" dirty="0" err="1">
                <a:solidFill>
                  <a:schemeClr val="tx1"/>
                </a:solidFill>
                <a:effectLst/>
                <a:latin typeface="+mn-lt"/>
                <a:ea typeface="+mn-ea"/>
                <a:cs typeface="+mn-cs"/>
              </a:rPr>
              <a:t>ca</a:t>
            </a:r>
            <a:r>
              <a:rPr lang="it-IT" sz="1200" kern="1200" dirty="0">
                <a:solidFill>
                  <a:schemeClr val="tx1"/>
                </a:solidFill>
                <a:effectLst/>
                <a:latin typeface="+mn-lt"/>
                <a:ea typeface="+mn-ea"/>
                <a:cs typeface="+mn-cs"/>
              </a:rPr>
              <a:t>. 10</a:t>
            </a:r>
            <a:r>
              <a:rPr lang="it-IT" sz="1200" kern="1200" baseline="30000" dirty="0">
                <a:solidFill>
                  <a:schemeClr val="tx1"/>
                </a:solidFill>
                <a:effectLst/>
                <a:latin typeface="+mn-lt"/>
                <a:ea typeface="+mn-ea"/>
                <a:cs typeface="+mn-cs"/>
              </a:rPr>
              <a:t>1.000.000.000.000</a:t>
            </a:r>
            <a:r>
              <a:rPr lang="it-IT" sz="1200" kern="1200" dirty="0">
                <a:solidFill>
                  <a:schemeClr val="tx1"/>
                </a:solidFill>
                <a:effectLst/>
                <a:latin typeface="+mn-lt"/>
                <a:ea typeface="+mn-ea"/>
                <a:cs typeface="+mn-cs"/>
              </a:rPr>
              <a:t> mutazioni casuali (cfr. </a:t>
            </a:r>
            <a:r>
              <a:rPr lang="it-IT" sz="1200" u="sng" kern="1200" dirty="0">
                <a:solidFill>
                  <a:schemeClr val="tx1"/>
                </a:solidFill>
                <a:effectLst/>
                <a:latin typeface="+mn-lt"/>
                <a:ea typeface="+mn-ea"/>
                <a:cs typeface="+mn-cs"/>
                <a:hlinkClick r:id="rId3"/>
              </a:rPr>
              <a:t>Goswami</a:t>
            </a:r>
            <a:r>
              <a:rPr lang="it-IT" sz="1200" kern="1200" dirty="0">
                <a:solidFill>
                  <a:schemeClr val="tx1"/>
                </a:solidFill>
                <a:effectLst/>
                <a:latin typeface="+mn-lt"/>
                <a:ea typeface="+mn-ea"/>
                <a:cs typeface="+mn-cs"/>
              </a:rPr>
              <a:t>, p. 30). </a:t>
            </a:r>
            <a:endParaRPr lang="it-IT" dirty="0"/>
          </a:p>
        </p:txBody>
      </p:sp>
      <p:sp>
        <p:nvSpPr>
          <p:cNvPr id="4" name="Segnaposto numero diapositiva 3"/>
          <p:cNvSpPr>
            <a:spLocks noGrp="1"/>
          </p:cNvSpPr>
          <p:nvPr>
            <p:ph type="sldNum" sz="quarter" idx="10"/>
          </p:nvPr>
        </p:nvSpPr>
        <p:spPr/>
        <p:txBody>
          <a:bodyPr/>
          <a:lstStyle/>
          <a:p>
            <a:fld id="{FBDC2909-0464-4346-A509-F08EE178D2EF}" type="slidenum">
              <a:rPr lang="it-IT" smtClean="0"/>
              <a:t>62</a:t>
            </a:fld>
            <a:endParaRPr lang="it-IT"/>
          </a:p>
        </p:txBody>
      </p:sp>
      <p:sp>
        <p:nvSpPr>
          <p:cNvPr id="5" name="Segnaposto piè di pagina 4"/>
          <p:cNvSpPr>
            <a:spLocks noGrp="1"/>
          </p:cNvSpPr>
          <p:nvPr>
            <p:ph type="ftr" sz="quarter" idx="11"/>
          </p:nvPr>
        </p:nvSpPr>
        <p:spPr/>
        <p:txBody>
          <a:bodyPr/>
          <a:lstStyle/>
          <a:p>
            <a:r>
              <a:rPr lang="it-IT"/>
              <a:t>M. Di Febo - La Quinta Via</a:t>
            </a:r>
          </a:p>
        </p:txBody>
      </p:sp>
    </p:spTree>
    <p:extLst>
      <p:ext uri="{BB962C8B-B14F-4D97-AF65-F5344CB8AC3E}">
        <p14:creationId xmlns:p14="http://schemas.microsoft.com/office/powerpoint/2010/main" val="121645539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it-IT" sz="1200" kern="1200" dirty="0">
                <a:solidFill>
                  <a:schemeClr val="tx1"/>
                </a:solidFill>
                <a:effectLst/>
                <a:latin typeface="+mn-lt"/>
                <a:ea typeface="+mn-ea"/>
                <a:cs typeface="+mn-cs"/>
              </a:rPr>
              <a:t>La formulazione esplicita del principio cosmologico va però attribuita a Edward </a:t>
            </a:r>
            <a:r>
              <a:rPr lang="it-IT" sz="1200" kern="1200" dirty="0" err="1">
                <a:solidFill>
                  <a:schemeClr val="tx1"/>
                </a:solidFill>
                <a:effectLst/>
                <a:latin typeface="+mn-lt"/>
                <a:ea typeface="+mn-ea"/>
                <a:cs typeface="+mn-cs"/>
              </a:rPr>
              <a:t>Milne</a:t>
            </a:r>
            <a:r>
              <a:rPr lang="it-IT" sz="1200" kern="1200" dirty="0">
                <a:solidFill>
                  <a:schemeClr val="tx1"/>
                </a:solidFill>
                <a:effectLst/>
                <a:latin typeface="+mn-lt"/>
                <a:ea typeface="+mn-ea"/>
                <a:cs typeface="+mn-cs"/>
              </a:rPr>
              <a:t>, che nel 1932 avviò un approccio ipotetico-deduttivo alla cosmologia.</a:t>
            </a:r>
            <a:endParaRPr lang="it-IT" dirty="0">
              <a:effectLst/>
            </a:endParaRPr>
          </a:p>
          <a:p>
            <a:endParaRPr lang="it-IT" dirty="0"/>
          </a:p>
        </p:txBody>
      </p:sp>
      <p:sp>
        <p:nvSpPr>
          <p:cNvPr id="4" name="Segnaposto numero diapositiva 3"/>
          <p:cNvSpPr>
            <a:spLocks noGrp="1"/>
          </p:cNvSpPr>
          <p:nvPr>
            <p:ph type="sldNum" sz="quarter" idx="10"/>
          </p:nvPr>
        </p:nvSpPr>
        <p:spPr/>
        <p:txBody>
          <a:bodyPr/>
          <a:lstStyle/>
          <a:p>
            <a:fld id="{FBDC2909-0464-4346-A509-F08EE178D2EF}" type="slidenum">
              <a:rPr lang="it-IT" smtClean="0"/>
              <a:t>63</a:t>
            </a:fld>
            <a:endParaRPr lang="it-IT"/>
          </a:p>
        </p:txBody>
      </p:sp>
      <p:sp>
        <p:nvSpPr>
          <p:cNvPr id="5" name="Segnaposto piè di pagina 4"/>
          <p:cNvSpPr>
            <a:spLocks noGrp="1"/>
          </p:cNvSpPr>
          <p:nvPr>
            <p:ph type="ftr" sz="quarter" idx="11"/>
          </p:nvPr>
        </p:nvSpPr>
        <p:spPr/>
        <p:txBody>
          <a:bodyPr/>
          <a:lstStyle/>
          <a:p>
            <a:r>
              <a:rPr lang="it-IT"/>
              <a:t>M. Di Febo - La Quinta Via</a:t>
            </a:r>
          </a:p>
        </p:txBody>
      </p:sp>
    </p:spTree>
    <p:extLst>
      <p:ext uri="{BB962C8B-B14F-4D97-AF65-F5344CB8AC3E}">
        <p14:creationId xmlns:p14="http://schemas.microsoft.com/office/powerpoint/2010/main" val="127286506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rtl="0"/>
            <a:r>
              <a:rPr lang="it-IT" sz="1200" b="0" i="0" kern="1200" dirty="0">
                <a:solidFill>
                  <a:schemeClr val="tx1"/>
                </a:solidFill>
                <a:effectLst/>
                <a:latin typeface="+mn-lt"/>
                <a:ea typeface="+mn-ea"/>
                <a:cs typeface="+mn-cs"/>
              </a:rPr>
              <a:t>ricerche svolte mediante </a:t>
            </a:r>
            <a:r>
              <a:rPr lang="it-IT" sz="1200" kern="1200" dirty="0">
                <a:solidFill>
                  <a:schemeClr val="tx1"/>
                </a:solidFill>
                <a:effectLst/>
                <a:latin typeface="+mn-lt"/>
                <a:ea typeface="+mn-ea"/>
                <a:cs typeface="+mn-cs"/>
              </a:rPr>
              <a:t>il telescopio spaziale </a:t>
            </a:r>
            <a:r>
              <a:rPr lang="it-IT" sz="1200" kern="1200" dirty="0" err="1">
                <a:solidFill>
                  <a:schemeClr val="tx1"/>
                </a:solidFill>
                <a:effectLst/>
                <a:latin typeface="+mn-lt"/>
                <a:ea typeface="+mn-ea"/>
                <a:cs typeface="+mn-cs"/>
              </a:rPr>
              <a:t>Hubble</a:t>
            </a:r>
            <a:endParaRPr lang="it-IT" dirty="0">
              <a:effectLst/>
            </a:endParaRPr>
          </a:p>
          <a:p>
            <a:pPr rtl="0"/>
            <a:r>
              <a:rPr lang="it-IT" dirty="0">
                <a:effectLst/>
                <a:hlinkClick r:id="rId3"/>
              </a:rPr>
              <a:t>1</a:t>
            </a:r>
            <a:r>
              <a:rPr lang="it-IT" sz="1200" kern="1200" dirty="0">
                <a:solidFill>
                  <a:schemeClr val="tx1"/>
                </a:solidFill>
                <a:effectLst/>
                <a:latin typeface="+mn-lt"/>
                <a:ea typeface="+mn-ea"/>
                <a:cs typeface="+mn-cs"/>
              </a:rPr>
              <a:t> Lo </a:t>
            </a:r>
            <a:r>
              <a:rPr lang="it-IT" sz="1200" kern="1200" dirty="0" err="1">
                <a:solidFill>
                  <a:schemeClr val="tx1"/>
                </a:solidFill>
                <a:effectLst/>
                <a:latin typeface="+mn-lt"/>
                <a:ea typeface="+mn-ea"/>
                <a:cs typeface="+mn-cs"/>
              </a:rPr>
              <a:t>Hubble</a:t>
            </a:r>
            <a:r>
              <a:rPr lang="it-IT" sz="1200" kern="1200" dirty="0">
                <a:solidFill>
                  <a:schemeClr val="tx1"/>
                </a:solidFill>
                <a:effectLst/>
                <a:latin typeface="+mn-lt"/>
                <a:ea typeface="+mn-ea"/>
                <a:cs typeface="+mn-cs"/>
              </a:rPr>
              <a:t> Space </a:t>
            </a:r>
            <a:r>
              <a:rPr lang="it-IT" sz="1200" kern="1200" dirty="0" err="1">
                <a:solidFill>
                  <a:schemeClr val="tx1"/>
                </a:solidFill>
                <a:effectLst/>
                <a:latin typeface="+mn-lt"/>
                <a:ea typeface="+mn-ea"/>
                <a:cs typeface="+mn-cs"/>
              </a:rPr>
              <a:t>Telescope</a:t>
            </a:r>
            <a:r>
              <a:rPr lang="it-IT" sz="1200" kern="1200" dirty="0">
                <a:solidFill>
                  <a:schemeClr val="tx1"/>
                </a:solidFill>
                <a:effectLst/>
                <a:latin typeface="+mn-lt"/>
                <a:ea typeface="+mn-ea"/>
                <a:cs typeface="+mn-cs"/>
              </a:rPr>
              <a:t> (HST) è un telescopio spaziale che venne lanciato in orbita terrestre bassa nel 1990 ed è attualmente operativo. L'orbita esterna del telescopio, al di fuori dalla distorsione dell'atmosfera terrestre, gli permette di ottenere immagini a risoluzione estremamente elevata permettendo una visuale profonda nello spazio e nel tempo.</a:t>
            </a:r>
            <a:endParaRPr lang="it-IT" dirty="0">
              <a:effectLst/>
            </a:endParaRPr>
          </a:p>
          <a:p>
            <a:endParaRPr lang="it-IT" dirty="0"/>
          </a:p>
        </p:txBody>
      </p:sp>
      <p:sp>
        <p:nvSpPr>
          <p:cNvPr id="4" name="Segnaposto numero diapositiva 3"/>
          <p:cNvSpPr>
            <a:spLocks noGrp="1"/>
          </p:cNvSpPr>
          <p:nvPr>
            <p:ph type="sldNum" sz="quarter" idx="10"/>
          </p:nvPr>
        </p:nvSpPr>
        <p:spPr/>
        <p:txBody>
          <a:bodyPr/>
          <a:lstStyle/>
          <a:p>
            <a:fld id="{FBDC2909-0464-4346-A509-F08EE178D2EF}" type="slidenum">
              <a:rPr lang="it-IT" smtClean="0"/>
              <a:t>64</a:t>
            </a:fld>
            <a:endParaRPr lang="it-IT"/>
          </a:p>
        </p:txBody>
      </p:sp>
      <p:sp>
        <p:nvSpPr>
          <p:cNvPr id="5" name="Segnaposto piè di pagina 4"/>
          <p:cNvSpPr>
            <a:spLocks noGrp="1"/>
          </p:cNvSpPr>
          <p:nvPr>
            <p:ph type="ftr" sz="quarter" idx="11"/>
          </p:nvPr>
        </p:nvSpPr>
        <p:spPr/>
        <p:txBody>
          <a:bodyPr/>
          <a:lstStyle/>
          <a:p>
            <a:r>
              <a:rPr lang="it-IT"/>
              <a:t>M. Di Febo - La Quinta Via</a:t>
            </a:r>
          </a:p>
        </p:txBody>
      </p:sp>
    </p:spTree>
    <p:extLst>
      <p:ext uri="{BB962C8B-B14F-4D97-AF65-F5344CB8AC3E}">
        <p14:creationId xmlns:p14="http://schemas.microsoft.com/office/powerpoint/2010/main" val="127286506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it-IT" dirty="0"/>
              <a:t>Ciò significa che la metrica che lo descrive è invariante rispettivamente per rotazioni e traslazioni di un qualunque sistema di riferimento nello spazio. E ancora: poiché l'idea fondamentale della Relatività Generale è che le </a:t>
            </a:r>
            <a:r>
              <a:rPr lang="it-IT" dirty="0" err="1"/>
              <a:t>proprieta</a:t>
            </a:r>
            <a:r>
              <a:rPr lang="it-IT" dirty="0"/>
              <a:t>̀ geometriche dello spazio-tempo dipendono esclusivamente dalla distribuzione della materia, risulta che la curvatura dello spazio-tempo </a:t>
            </a:r>
            <a:r>
              <a:rPr lang="it-IT" dirty="0" err="1"/>
              <a:t>sara</a:t>
            </a:r>
            <a:r>
              <a:rPr lang="it-IT" dirty="0"/>
              <a:t>̀ la stessa dappertutto, con l'ovvia conseguenza che il nostro è un modello di universo a curvatura costante. La materia si trasforma continuamente in energia e viceversa, malgrado ciò la geometria dell'universo, potremmo dire la sua struttura ordinata, viene mantenuta costante.</a:t>
            </a:r>
          </a:p>
          <a:p>
            <a:endParaRPr lang="it-IT" dirty="0"/>
          </a:p>
        </p:txBody>
      </p:sp>
      <p:sp>
        <p:nvSpPr>
          <p:cNvPr id="4" name="Segnaposto numero diapositiva 3"/>
          <p:cNvSpPr>
            <a:spLocks noGrp="1"/>
          </p:cNvSpPr>
          <p:nvPr>
            <p:ph type="sldNum" sz="quarter" idx="10"/>
          </p:nvPr>
        </p:nvSpPr>
        <p:spPr/>
        <p:txBody>
          <a:bodyPr/>
          <a:lstStyle/>
          <a:p>
            <a:fld id="{FBDC2909-0464-4346-A509-F08EE178D2EF}" type="slidenum">
              <a:rPr lang="it-IT" smtClean="0"/>
              <a:t>65</a:t>
            </a:fld>
            <a:endParaRPr lang="it-IT"/>
          </a:p>
        </p:txBody>
      </p:sp>
      <p:sp>
        <p:nvSpPr>
          <p:cNvPr id="5" name="Segnaposto piè di pagina 4"/>
          <p:cNvSpPr>
            <a:spLocks noGrp="1"/>
          </p:cNvSpPr>
          <p:nvPr>
            <p:ph type="ftr" sz="quarter" idx="11"/>
          </p:nvPr>
        </p:nvSpPr>
        <p:spPr/>
        <p:txBody>
          <a:bodyPr/>
          <a:lstStyle/>
          <a:p>
            <a:r>
              <a:rPr lang="it-IT"/>
              <a:t>M. Di Febo - La Quinta Via</a:t>
            </a:r>
          </a:p>
        </p:txBody>
      </p:sp>
    </p:spTree>
    <p:extLst>
      <p:ext uri="{BB962C8B-B14F-4D97-AF65-F5344CB8AC3E}">
        <p14:creationId xmlns:p14="http://schemas.microsoft.com/office/powerpoint/2010/main" val="127286506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fld id="{FBDC2909-0464-4346-A509-F08EE178D2EF}" type="slidenum">
              <a:rPr lang="it-IT" smtClean="0"/>
              <a:t>66</a:t>
            </a:fld>
            <a:endParaRPr lang="it-IT"/>
          </a:p>
        </p:txBody>
      </p:sp>
      <p:sp>
        <p:nvSpPr>
          <p:cNvPr id="5" name="Segnaposto piè di pagina 4"/>
          <p:cNvSpPr>
            <a:spLocks noGrp="1"/>
          </p:cNvSpPr>
          <p:nvPr>
            <p:ph type="ftr" sz="quarter" idx="11"/>
          </p:nvPr>
        </p:nvSpPr>
        <p:spPr/>
        <p:txBody>
          <a:bodyPr/>
          <a:lstStyle/>
          <a:p>
            <a:r>
              <a:rPr lang="it-IT"/>
              <a:t>M. Di Febo - La Quinta Via</a:t>
            </a:r>
          </a:p>
        </p:txBody>
      </p:sp>
    </p:spTree>
    <p:extLst>
      <p:ext uri="{BB962C8B-B14F-4D97-AF65-F5344CB8AC3E}">
        <p14:creationId xmlns:p14="http://schemas.microsoft.com/office/powerpoint/2010/main" val="127286506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fld id="{FBDC2909-0464-4346-A509-F08EE178D2EF}" type="slidenum">
              <a:rPr lang="it-IT" smtClean="0"/>
              <a:t>67</a:t>
            </a:fld>
            <a:endParaRPr lang="it-IT"/>
          </a:p>
        </p:txBody>
      </p:sp>
      <p:sp>
        <p:nvSpPr>
          <p:cNvPr id="5" name="Segnaposto piè di pagina 4"/>
          <p:cNvSpPr>
            <a:spLocks noGrp="1"/>
          </p:cNvSpPr>
          <p:nvPr>
            <p:ph type="ftr" sz="quarter" idx="11"/>
          </p:nvPr>
        </p:nvSpPr>
        <p:spPr/>
        <p:txBody>
          <a:bodyPr/>
          <a:lstStyle/>
          <a:p>
            <a:r>
              <a:rPr lang="it-IT"/>
              <a:t>M. Di Febo - La Quinta Via</a:t>
            </a:r>
          </a:p>
        </p:txBody>
      </p:sp>
    </p:spTree>
    <p:extLst>
      <p:ext uri="{BB962C8B-B14F-4D97-AF65-F5344CB8AC3E}">
        <p14:creationId xmlns:p14="http://schemas.microsoft.com/office/powerpoint/2010/main" val="55586162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fld id="{FBDC2909-0464-4346-A509-F08EE178D2EF}" type="slidenum">
              <a:rPr lang="it-IT" smtClean="0"/>
              <a:t>68</a:t>
            </a:fld>
            <a:endParaRPr lang="it-IT"/>
          </a:p>
        </p:txBody>
      </p:sp>
      <p:sp>
        <p:nvSpPr>
          <p:cNvPr id="5" name="Segnaposto piè di pagina 4"/>
          <p:cNvSpPr>
            <a:spLocks noGrp="1"/>
          </p:cNvSpPr>
          <p:nvPr>
            <p:ph type="ftr" sz="quarter" idx="11"/>
          </p:nvPr>
        </p:nvSpPr>
        <p:spPr/>
        <p:txBody>
          <a:bodyPr/>
          <a:lstStyle/>
          <a:p>
            <a:r>
              <a:rPr lang="it-IT"/>
              <a:t>M. Di Febo - La Quinta Via</a:t>
            </a:r>
          </a:p>
        </p:txBody>
      </p:sp>
    </p:spTree>
    <p:extLst>
      <p:ext uri="{BB962C8B-B14F-4D97-AF65-F5344CB8AC3E}">
        <p14:creationId xmlns:p14="http://schemas.microsoft.com/office/powerpoint/2010/main" val="117877563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fld id="{FBDC2909-0464-4346-A509-F08EE178D2EF}" type="slidenum">
              <a:rPr lang="it-IT" smtClean="0"/>
              <a:t>69</a:t>
            </a:fld>
            <a:endParaRPr lang="it-IT"/>
          </a:p>
        </p:txBody>
      </p:sp>
      <p:sp>
        <p:nvSpPr>
          <p:cNvPr id="5" name="Segnaposto piè di pagina 4"/>
          <p:cNvSpPr>
            <a:spLocks noGrp="1"/>
          </p:cNvSpPr>
          <p:nvPr>
            <p:ph type="ftr" sz="quarter" idx="11"/>
          </p:nvPr>
        </p:nvSpPr>
        <p:spPr/>
        <p:txBody>
          <a:bodyPr/>
          <a:lstStyle/>
          <a:p>
            <a:r>
              <a:rPr lang="it-IT"/>
              <a:t>M. Di Febo - La Quinta Via</a:t>
            </a:r>
          </a:p>
        </p:txBody>
      </p:sp>
    </p:spTree>
    <p:extLst>
      <p:ext uri="{BB962C8B-B14F-4D97-AF65-F5344CB8AC3E}">
        <p14:creationId xmlns:p14="http://schemas.microsoft.com/office/powerpoint/2010/main" val="39651740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fld id="{FBDC2909-0464-4346-A509-F08EE178D2EF}" type="slidenum">
              <a:rPr lang="it-IT" smtClean="0"/>
              <a:t>7</a:t>
            </a:fld>
            <a:endParaRPr lang="it-IT"/>
          </a:p>
        </p:txBody>
      </p:sp>
      <p:sp>
        <p:nvSpPr>
          <p:cNvPr id="5" name="Segnaposto piè di pagina 4"/>
          <p:cNvSpPr>
            <a:spLocks noGrp="1"/>
          </p:cNvSpPr>
          <p:nvPr>
            <p:ph type="ftr" sz="quarter" idx="11"/>
          </p:nvPr>
        </p:nvSpPr>
        <p:spPr/>
        <p:txBody>
          <a:bodyPr/>
          <a:lstStyle/>
          <a:p>
            <a:r>
              <a:rPr lang="it-IT"/>
              <a:t>M. Di Febo - La Quinta Via</a:t>
            </a:r>
          </a:p>
        </p:txBody>
      </p:sp>
    </p:spTree>
    <p:extLst>
      <p:ext uri="{BB962C8B-B14F-4D97-AF65-F5344CB8AC3E}">
        <p14:creationId xmlns:p14="http://schemas.microsoft.com/office/powerpoint/2010/main" val="127286506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fld id="{FBDC2909-0464-4346-A509-F08EE178D2EF}" type="slidenum">
              <a:rPr lang="it-IT" smtClean="0"/>
              <a:t>70</a:t>
            </a:fld>
            <a:endParaRPr lang="it-IT"/>
          </a:p>
        </p:txBody>
      </p:sp>
      <p:sp>
        <p:nvSpPr>
          <p:cNvPr id="5" name="Segnaposto piè di pagina 4"/>
          <p:cNvSpPr>
            <a:spLocks noGrp="1"/>
          </p:cNvSpPr>
          <p:nvPr>
            <p:ph type="ftr" sz="quarter" idx="11"/>
          </p:nvPr>
        </p:nvSpPr>
        <p:spPr/>
        <p:txBody>
          <a:bodyPr/>
          <a:lstStyle/>
          <a:p>
            <a:r>
              <a:rPr lang="it-IT"/>
              <a:t>M. Di Febo - La Quinta Via</a:t>
            </a:r>
          </a:p>
        </p:txBody>
      </p:sp>
    </p:spTree>
    <p:extLst>
      <p:ext uri="{BB962C8B-B14F-4D97-AF65-F5344CB8AC3E}">
        <p14:creationId xmlns:p14="http://schemas.microsoft.com/office/powerpoint/2010/main" val="256287692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fld id="{FBDC2909-0464-4346-A509-F08EE178D2EF}" type="slidenum">
              <a:rPr lang="it-IT" smtClean="0"/>
              <a:t>71</a:t>
            </a:fld>
            <a:endParaRPr lang="it-IT"/>
          </a:p>
        </p:txBody>
      </p:sp>
      <p:sp>
        <p:nvSpPr>
          <p:cNvPr id="5" name="Segnaposto piè di pagina 4"/>
          <p:cNvSpPr>
            <a:spLocks noGrp="1"/>
          </p:cNvSpPr>
          <p:nvPr>
            <p:ph type="ftr" sz="quarter" idx="11"/>
          </p:nvPr>
        </p:nvSpPr>
        <p:spPr/>
        <p:txBody>
          <a:bodyPr/>
          <a:lstStyle/>
          <a:p>
            <a:r>
              <a:rPr lang="it-IT"/>
              <a:t>M. Di Febo - La Quinta Via</a:t>
            </a:r>
          </a:p>
        </p:txBody>
      </p:sp>
    </p:spTree>
    <p:extLst>
      <p:ext uri="{BB962C8B-B14F-4D97-AF65-F5344CB8AC3E}">
        <p14:creationId xmlns:p14="http://schemas.microsoft.com/office/powerpoint/2010/main" val="13696374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fld id="{FBDC2909-0464-4346-A509-F08EE178D2EF}" type="slidenum">
              <a:rPr lang="it-IT" smtClean="0"/>
              <a:t>8</a:t>
            </a:fld>
            <a:endParaRPr lang="it-IT"/>
          </a:p>
        </p:txBody>
      </p:sp>
      <p:sp>
        <p:nvSpPr>
          <p:cNvPr id="5" name="Segnaposto piè di pagina 4"/>
          <p:cNvSpPr>
            <a:spLocks noGrp="1"/>
          </p:cNvSpPr>
          <p:nvPr>
            <p:ph type="ftr" sz="quarter" idx="11"/>
          </p:nvPr>
        </p:nvSpPr>
        <p:spPr/>
        <p:txBody>
          <a:bodyPr/>
          <a:lstStyle/>
          <a:p>
            <a:r>
              <a:rPr lang="it-IT"/>
              <a:t>M. Di Febo - La Quinta Via</a:t>
            </a:r>
          </a:p>
        </p:txBody>
      </p:sp>
    </p:spTree>
    <p:extLst>
      <p:ext uri="{BB962C8B-B14F-4D97-AF65-F5344CB8AC3E}">
        <p14:creationId xmlns:p14="http://schemas.microsoft.com/office/powerpoint/2010/main" val="12728650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fld id="{FBDC2909-0464-4346-A509-F08EE178D2EF}" type="slidenum">
              <a:rPr lang="it-IT" smtClean="0"/>
              <a:t>9</a:t>
            </a:fld>
            <a:endParaRPr lang="it-IT"/>
          </a:p>
        </p:txBody>
      </p:sp>
      <p:sp>
        <p:nvSpPr>
          <p:cNvPr id="5" name="Segnaposto piè di pagina 4"/>
          <p:cNvSpPr>
            <a:spLocks noGrp="1"/>
          </p:cNvSpPr>
          <p:nvPr>
            <p:ph type="ftr" sz="quarter" idx="11"/>
          </p:nvPr>
        </p:nvSpPr>
        <p:spPr/>
        <p:txBody>
          <a:bodyPr/>
          <a:lstStyle/>
          <a:p>
            <a:r>
              <a:rPr lang="it-IT"/>
              <a:t>M. Di Febo - La Quinta Via</a:t>
            </a:r>
          </a:p>
        </p:txBody>
      </p:sp>
    </p:spTree>
    <p:extLst>
      <p:ext uri="{BB962C8B-B14F-4D97-AF65-F5344CB8AC3E}">
        <p14:creationId xmlns:p14="http://schemas.microsoft.com/office/powerpoint/2010/main" val="12728650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p:cNvSpPr>
            <a:spLocks noGrp="1"/>
          </p:cNvSpPr>
          <p:nvPr>
            <p:ph type="ctrTitle"/>
          </p:nvPr>
        </p:nvSpPr>
        <p:spPr>
          <a:xfrm>
            <a:off x="685800" y="2130425"/>
            <a:ext cx="7772400" cy="1470025"/>
          </a:xfrm>
        </p:spPr>
        <p:txBody>
          <a:bodyPr/>
          <a:lstStyle/>
          <a:p>
            <a:r>
              <a:rPr lang="it-IT"/>
              <a:t>Fare clic per modificare stile</a:t>
            </a:r>
          </a:p>
        </p:txBody>
      </p:sp>
      <p:sp>
        <p:nvSpPr>
          <p:cNvPr id="3" name="Sottotitolo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it-IT"/>
              <a:t>Fare clic per modificare lo stile del sottotitolo dello schema</a:t>
            </a:r>
          </a:p>
        </p:txBody>
      </p:sp>
      <p:sp>
        <p:nvSpPr>
          <p:cNvPr id="4" name="Segnaposto data 3"/>
          <p:cNvSpPr>
            <a:spLocks noGrp="1"/>
          </p:cNvSpPr>
          <p:nvPr>
            <p:ph type="dt" sz="half" idx="10"/>
          </p:nvPr>
        </p:nvSpPr>
        <p:spPr/>
        <p:txBody>
          <a:bodyPr/>
          <a:lstStyle/>
          <a:p>
            <a:fld id="{484831AE-B257-D64B-ADA7-E98841963FD9}" type="datetime1">
              <a:rPr lang="it-IT" smtClean="0"/>
              <a:t>01/10/19</a:t>
            </a:fld>
            <a:endParaRPr lang="it-IT"/>
          </a:p>
        </p:txBody>
      </p:sp>
      <p:sp>
        <p:nvSpPr>
          <p:cNvPr id="5" name="Segnaposto piè di pagina 4"/>
          <p:cNvSpPr>
            <a:spLocks noGrp="1"/>
          </p:cNvSpPr>
          <p:nvPr>
            <p:ph type="ftr" sz="quarter" idx="11"/>
          </p:nvPr>
        </p:nvSpPr>
        <p:spPr/>
        <p:txBody>
          <a:bodyPr/>
          <a:lstStyle/>
          <a:p>
            <a:r>
              <a:rPr lang="it-IT"/>
              <a:t>M. Di Febo, La Quinta Via</a:t>
            </a:r>
          </a:p>
        </p:txBody>
      </p:sp>
      <p:sp>
        <p:nvSpPr>
          <p:cNvPr id="6" name="Segnaposto numero diapositiva 5"/>
          <p:cNvSpPr>
            <a:spLocks noGrp="1"/>
          </p:cNvSpPr>
          <p:nvPr>
            <p:ph type="sldNum" sz="quarter" idx="12"/>
          </p:nvPr>
        </p:nvSpPr>
        <p:spPr/>
        <p:txBody>
          <a:bodyPr/>
          <a:lstStyle/>
          <a:p>
            <a:fld id="{EDF39988-35F4-AF4A-9CEE-32CF4FD04A0B}" type="slidenum">
              <a:rPr lang="it-IT" smtClean="0"/>
              <a:t>‹N›</a:t>
            </a:fld>
            <a:endParaRPr lang="it-IT"/>
          </a:p>
        </p:txBody>
      </p:sp>
    </p:spTree>
    <p:extLst>
      <p:ext uri="{BB962C8B-B14F-4D97-AF65-F5344CB8AC3E}">
        <p14:creationId xmlns:p14="http://schemas.microsoft.com/office/powerpoint/2010/main" val="38389707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stile</a:t>
            </a:r>
          </a:p>
        </p:txBody>
      </p:sp>
      <p:sp>
        <p:nvSpPr>
          <p:cNvPr id="3" name="Segnaposto testo verticale 2"/>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p:cNvSpPr>
            <a:spLocks noGrp="1"/>
          </p:cNvSpPr>
          <p:nvPr>
            <p:ph type="dt" sz="half" idx="10"/>
          </p:nvPr>
        </p:nvSpPr>
        <p:spPr/>
        <p:txBody>
          <a:bodyPr/>
          <a:lstStyle/>
          <a:p>
            <a:fld id="{DB1356FB-E3A5-B14C-A432-CFAD10E622F3}" type="datetime1">
              <a:rPr lang="it-IT" smtClean="0"/>
              <a:t>01/10/19</a:t>
            </a:fld>
            <a:endParaRPr lang="it-IT"/>
          </a:p>
        </p:txBody>
      </p:sp>
      <p:sp>
        <p:nvSpPr>
          <p:cNvPr id="5" name="Segnaposto piè di pagina 4"/>
          <p:cNvSpPr>
            <a:spLocks noGrp="1"/>
          </p:cNvSpPr>
          <p:nvPr>
            <p:ph type="ftr" sz="quarter" idx="11"/>
          </p:nvPr>
        </p:nvSpPr>
        <p:spPr/>
        <p:txBody>
          <a:bodyPr/>
          <a:lstStyle/>
          <a:p>
            <a:r>
              <a:rPr lang="it-IT"/>
              <a:t>M. Di Febo, La Quinta Via</a:t>
            </a:r>
          </a:p>
        </p:txBody>
      </p:sp>
      <p:sp>
        <p:nvSpPr>
          <p:cNvPr id="6" name="Segnaposto numero diapositiva 5"/>
          <p:cNvSpPr>
            <a:spLocks noGrp="1"/>
          </p:cNvSpPr>
          <p:nvPr>
            <p:ph type="sldNum" sz="quarter" idx="12"/>
          </p:nvPr>
        </p:nvSpPr>
        <p:spPr/>
        <p:txBody>
          <a:bodyPr/>
          <a:lstStyle/>
          <a:p>
            <a:fld id="{EDF39988-35F4-AF4A-9CEE-32CF4FD04A0B}" type="slidenum">
              <a:rPr lang="it-IT" smtClean="0"/>
              <a:t>‹N›</a:t>
            </a:fld>
            <a:endParaRPr lang="it-IT"/>
          </a:p>
        </p:txBody>
      </p:sp>
    </p:spTree>
    <p:extLst>
      <p:ext uri="{BB962C8B-B14F-4D97-AF65-F5344CB8AC3E}">
        <p14:creationId xmlns:p14="http://schemas.microsoft.com/office/powerpoint/2010/main" val="12753280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olo verticale e testo">
    <p:spTree>
      <p:nvGrpSpPr>
        <p:cNvPr id="1" name=""/>
        <p:cNvGrpSpPr/>
        <p:nvPr/>
      </p:nvGrpSpPr>
      <p:grpSpPr>
        <a:xfrm>
          <a:off x="0" y="0"/>
          <a:ext cx="0" cy="0"/>
          <a:chOff x="0" y="0"/>
          <a:chExt cx="0" cy="0"/>
        </a:xfrm>
      </p:grpSpPr>
      <p:sp>
        <p:nvSpPr>
          <p:cNvPr id="2" name="Titolo verticale 1"/>
          <p:cNvSpPr>
            <a:spLocks noGrp="1"/>
          </p:cNvSpPr>
          <p:nvPr>
            <p:ph type="title" orient="vert"/>
          </p:nvPr>
        </p:nvSpPr>
        <p:spPr>
          <a:xfrm>
            <a:off x="6629400" y="274638"/>
            <a:ext cx="2057400" cy="5851525"/>
          </a:xfrm>
        </p:spPr>
        <p:txBody>
          <a:bodyPr vert="eaVert"/>
          <a:lstStyle/>
          <a:p>
            <a:r>
              <a:rPr lang="it-IT"/>
              <a:t>Fare clic per modificare stile</a:t>
            </a:r>
          </a:p>
        </p:txBody>
      </p:sp>
      <p:sp>
        <p:nvSpPr>
          <p:cNvPr id="3" name="Segnaposto testo verticale 2"/>
          <p:cNvSpPr>
            <a:spLocks noGrp="1"/>
          </p:cNvSpPr>
          <p:nvPr>
            <p:ph type="body" orient="vert" idx="1"/>
          </p:nvPr>
        </p:nvSpPr>
        <p:spPr>
          <a:xfrm>
            <a:off x="457200" y="274638"/>
            <a:ext cx="6019800" cy="5851525"/>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p:cNvSpPr>
            <a:spLocks noGrp="1"/>
          </p:cNvSpPr>
          <p:nvPr>
            <p:ph type="dt" sz="half" idx="10"/>
          </p:nvPr>
        </p:nvSpPr>
        <p:spPr/>
        <p:txBody>
          <a:bodyPr/>
          <a:lstStyle/>
          <a:p>
            <a:fld id="{945F18D5-B80F-AC4E-AC91-01272B9F2007}" type="datetime1">
              <a:rPr lang="it-IT" smtClean="0"/>
              <a:t>01/10/19</a:t>
            </a:fld>
            <a:endParaRPr lang="it-IT"/>
          </a:p>
        </p:txBody>
      </p:sp>
      <p:sp>
        <p:nvSpPr>
          <p:cNvPr id="5" name="Segnaposto piè di pagina 4"/>
          <p:cNvSpPr>
            <a:spLocks noGrp="1"/>
          </p:cNvSpPr>
          <p:nvPr>
            <p:ph type="ftr" sz="quarter" idx="11"/>
          </p:nvPr>
        </p:nvSpPr>
        <p:spPr/>
        <p:txBody>
          <a:bodyPr/>
          <a:lstStyle/>
          <a:p>
            <a:r>
              <a:rPr lang="it-IT"/>
              <a:t>M. Di Febo, La Quinta Via</a:t>
            </a:r>
          </a:p>
        </p:txBody>
      </p:sp>
      <p:sp>
        <p:nvSpPr>
          <p:cNvPr id="6" name="Segnaposto numero diapositiva 5"/>
          <p:cNvSpPr>
            <a:spLocks noGrp="1"/>
          </p:cNvSpPr>
          <p:nvPr>
            <p:ph type="sldNum" sz="quarter" idx="12"/>
          </p:nvPr>
        </p:nvSpPr>
        <p:spPr/>
        <p:txBody>
          <a:bodyPr/>
          <a:lstStyle/>
          <a:p>
            <a:fld id="{EDF39988-35F4-AF4A-9CEE-32CF4FD04A0B}" type="slidenum">
              <a:rPr lang="it-IT" smtClean="0"/>
              <a:t>‹N›</a:t>
            </a:fld>
            <a:endParaRPr lang="it-IT"/>
          </a:p>
        </p:txBody>
      </p:sp>
    </p:spTree>
    <p:extLst>
      <p:ext uri="{BB962C8B-B14F-4D97-AF65-F5344CB8AC3E}">
        <p14:creationId xmlns:p14="http://schemas.microsoft.com/office/powerpoint/2010/main" val="21665126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stile</a:t>
            </a:r>
          </a:p>
        </p:txBody>
      </p:sp>
      <p:sp>
        <p:nvSpPr>
          <p:cNvPr id="3" name="Segnaposto contenuto 2"/>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p:cNvSpPr>
            <a:spLocks noGrp="1"/>
          </p:cNvSpPr>
          <p:nvPr>
            <p:ph type="dt" sz="half" idx="10"/>
          </p:nvPr>
        </p:nvSpPr>
        <p:spPr/>
        <p:txBody>
          <a:bodyPr/>
          <a:lstStyle/>
          <a:p>
            <a:fld id="{D6F39D1C-E733-0642-A50F-5064FDD0AE7B}" type="datetime1">
              <a:rPr lang="it-IT" smtClean="0"/>
              <a:t>01/10/19</a:t>
            </a:fld>
            <a:endParaRPr lang="it-IT"/>
          </a:p>
        </p:txBody>
      </p:sp>
      <p:sp>
        <p:nvSpPr>
          <p:cNvPr id="5" name="Segnaposto piè di pagina 4"/>
          <p:cNvSpPr>
            <a:spLocks noGrp="1"/>
          </p:cNvSpPr>
          <p:nvPr>
            <p:ph type="ftr" sz="quarter" idx="11"/>
          </p:nvPr>
        </p:nvSpPr>
        <p:spPr/>
        <p:txBody>
          <a:bodyPr/>
          <a:lstStyle/>
          <a:p>
            <a:r>
              <a:rPr lang="it-IT"/>
              <a:t>M. Di Febo, La Quinta Via</a:t>
            </a:r>
          </a:p>
        </p:txBody>
      </p:sp>
      <p:sp>
        <p:nvSpPr>
          <p:cNvPr id="6" name="Segnaposto numero diapositiva 5"/>
          <p:cNvSpPr>
            <a:spLocks noGrp="1"/>
          </p:cNvSpPr>
          <p:nvPr>
            <p:ph type="sldNum" sz="quarter" idx="12"/>
          </p:nvPr>
        </p:nvSpPr>
        <p:spPr/>
        <p:txBody>
          <a:bodyPr/>
          <a:lstStyle/>
          <a:p>
            <a:fld id="{EDF39988-35F4-AF4A-9CEE-32CF4FD04A0B}" type="slidenum">
              <a:rPr lang="it-IT" smtClean="0"/>
              <a:t>‹N›</a:t>
            </a:fld>
            <a:endParaRPr lang="it-IT"/>
          </a:p>
        </p:txBody>
      </p:sp>
    </p:spTree>
    <p:extLst>
      <p:ext uri="{BB962C8B-B14F-4D97-AF65-F5344CB8AC3E}">
        <p14:creationId xmlns:p14="http://schemas.microsoft.com/office/powerpoint/2010/main" val="36519473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p:cNvSpPr>
            <a:spLocks noGrp="1"/>
          </p:cNvSpPr>
          <p:nvPr>
            <p:ph type="title"/>
          </p:nvPr>
        </p:nvSpPr>
        <p:spPr>
          <a:xfrm>
            <a:off x="722313" y="4406900"/>
            <a:ext cx="7772400" cy="1362075"/>
          </a:xfrm>
        </p:spPr>
        <p:txBody>
          <a:bodyPr anchor="t"/>
          <a:lstStyle>
            <a:lvl1pPr algn="l">
              <a:defRPr sz="4000" b="1" cap="all"/>
            </a:lvl1pPr>
          </a:lstStyle>
          <a:p>
            <a:r>
              <a:rPr lang="it-IT"/>
              <a:t>Fare clic per modificare stile</a:t>
            </a:r>
          </a:p>
        </p:txBody>
      </p:sp>
      <p:sp>
        <p:nvSpPr>
          <p:cNvPr id="3" name="Segnaposto testo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Fare clic per modificare gli stili del testo dello schema</a:t>
            </a:r>
          </a:p>
        </p:txBody>
      </p:sp>
      <p:sp>
        <p:nvSpPr>
          <p:cNvPr id="4" name="Segnaposto data 3"/>
          <p:cNvSpPr>
            <a:spLocks noGrp="1"/>
          </p:cNvSpPr>
          <p:nvPr>
            <p:ph type="dt" sz="half" idx="10"/>
          </p:nvPr>
        </p:nvSpPr>
        <p:spPr/>
        <p:txBody>
          <a:bodyPr/>
          <a:lstStyle/>
          <a:p>
            <a:fld id="{EFABAB32-D606-774C-81B6-3A13A82B2F64}" type="datetime1">
              <a:rPr lang="it-IT" smtClean="0"/>
              <a:t>01/10/19</a:t>
            </a:fld>
            <a:endParaRPr lang="it-IT"/>
          </a:p>
        </p:txBody>
      </p:sp>
      <p:sp>
        <p:nvSpPr>
          <p:cNvPr id="5" name="Segnaposto piè di pagina 4"/>
          <p:cNvSpPr>
            <a:spLocks noGrp="1"/>
          </p:cNvSpPr>
          <p:nvPr>
            <p:ph type="ftr" sz="quarter" idx="11"/>
          </p:nvPr>
        </p:nvSpPr>
        <p:spPr/>
        <p:txBody>
          <a:bodyPr/>
          <a:lstStyle/>
          <a:p>
            <a:r>
              <a:rPr lang="it-IT"/>
              <a:t>M. Di Febo, La Quinta Via</a:t>
            </a:r>
          </a:p>
        </p:txBody>
      </p:sp>
      <p:sp>
        <p:nvSpPr>
          <p:cNvPr id="6" name="Segnaposto numero diapositiva 5"/>
          <p:cNvSpPr>
            <a:spLocks noGrp="1"/>
          </p:cNvSpPr>
          <p:nvPr>
            <p:ph type="sldNum" sz="quarter" idx="12"/>
          </p:nvPr>
        </p:nvSpPr>
        <p:spPr/>
        <p:txBody>
          <a:bodyPr/>
          <a:lstStyle/>
          <a:p>
            <a:fld id="{EDF39988-35F4-AF4A-9CEE-32CF4FD04A0B}" type="slidenum">
              <a:rPr lang="it-IT" smtClean="0"/>
              <a:t>‹N›</a:t>
            </a:fld>
            <a:endParaRPr lang="it-IT"/>
          </a:p>
        </p:txBody>
      </p:sp>
    </p:spTree>
    <p:extLst>
      <p:ext uri="{BB962C8B-B14F-4D97-AF65-F5344CB8AC3E}">
        <p14:creationId xmlns:p14="http://schemas.microsoft.com/office/powerpoint/2010/main" val="41032359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Contenuto 2">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stile</a:t>
            </a:r>
          </a:p>
        </p:txBody>
      </p:sp>
      <p:sp>
        <p:nvSpPr>
          <p:cNvPr id="3" name="Segnaposto contenuto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data 4"/>
          <p:cNvSpPr>
            <a:spLocks noGrp="1"/>
          </p:cNvSpPr>
          <p:nvPr>
            <p:ph type="dt" sz="half" idx="10"/>
          </p:nvPr>
        </p:nvSpPr>
        <p:spPr/>
        <p:txBody>
          <a:bodyPr/>
          <a:lstStyle/>
          <a:p>
            <a:fld id="{1C26EDAB-27FF-AF41-A322-CC3982E372B2}" type="datetime1">
              <a:rPr lang="it-IT" smtClean="0"/>
              <a:t>01/10/19</a:t>
            </a:fld>
            <a:endParaRPr lang="it-IT"/>
          </a:p>
        </p:txBody>
      </p:sp>
      <p:sp>
        <p:nvSpPr>
          <p:cNvPr id="6" name="Segnaposto piè di pagina 5"/>
          <p:cNvSpPr>
            <a:spLocks noGrp="1"/>
          </p:cNvSpPr>
          <p:nvPr>
            <p:ph type="ftr" sz="quarter" idx="11"/>
          </p:nvPr>
        </p:nvSpPr>
        <p:spPr/>
        <p:txBody>
          <a:bodyPr/>
          <a:lstStyle/>
          <a:p>
            <a:r>
              <a:rPr lang="it-IT"/>
              <a:t>M. Di Febo, La Quinta Via</a:t>
            </a:r>
          </a:p>
        </p:txBody>
      </p:sp>
      <p:sp>
        <p:nvSpPr>
          <p:cNvPr id="7" name="Segnaposto numero diapositiva 6"/>
          <p:cNvSpPr>
            <a:spLocks noGrp="1"/>
          </p:cNvSpPr>
          <p:nvPr>
            <p:ph type="sldNum" sz="quarter" idx="12"/>
          </p:nvPr>
        </p:nvSpPr>
        <p:spPr/>
        <p:txBody>
          <a:bodyPr/>
          <a:lstStyle/>
          <a:p>
            <a:fld id="{EDF39988-35F4-AF4A-9CEE-32CF4FD04A0B}" type="slidenum">
              <a:rPr lang="it-IT" smtClean="0"/>
              <a:t>‹N›</a:t>
            </a:fld>
            <a:endParaRPr lang="it-IT"/>
          </a:p>
        </p:txBody>
      </p:sp>
    </p:spTree>
    <p:extLst>
      <p:ext uri="{BB962C8B-B14F-4D97-AF65-F5344CB8AC3E}">
        <p14:creationId xmlns:p14="http://schemas.microsoft.com/office/powerpoint/2010/main" val="33350535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lvl1pPr>
              <a:defRPr/>
            </a:lvl1pPr>
          </a:lstStyle>
          <a:p>
            <a:r>
              <a:rPr lang="it-IT"/>
              <a:t>Fare clic per modificare stile</a:t>
            </a:r>
          </a:p>
        </p:txBody>
      </p:sp>
      <p:sp>
        <p:nvSpPr>
          <p:cNvPr id="3" name="Segnaposto testo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Segnaposto contenuto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Segnaposto contenuto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Segnaposto data 6"/>
          <p:cNvSpPr>
            <a:spLocks noGrp="1"/>
          </p:cNvSpPr>
          <p:nvPr>
            <p:ph type="dt" sz="half" idx="10"/>
          </p:nvPr>
        </p:nvSpPr>
        <p:spPr/>
        <p:txBody>
          <a:bodyPr/>
          <a:lstStyle/>
          <a:p>
            <a:fld id="{F2931F21-FBF2-5A42-87CC-31886A9E0C6A}" type="datetime1">
              <a:rPr lang="it-IT" smtClean="0"/>
              <a:t>01/10/19</a:t>
            </a:fld>
            <a:endParaRPr lang="it-IT"/>
          </a:p>
        </p:txBody>
      </p:sp>
      <p:sp>
        <p:nvSpPr>
          <p:cNvPr id="8" name="Segnaposto piè di pagina 7"/>
          <p:cNvSpPr>
            <a:spLocks noGrp="1"/>
          </p:cNvSpPr>
          <p:nvPr>
            <p:ph type="ftr" sz="quarter" idx="11"/>
          </p:nvPr>
        </p:nvSpPr>
        <p:spPr/>
        <p:txBody>
          <a:bodyPr/>
          <a:lstStyle/>
          <a:p>
            <a:r>
              <a:rPr lang="it-IT"/>
              <a:t>M. Di Febo, La Quinta Via</a:t>
            </a:r>
          </a:p>
        </p:txBody>
      </p:sp>
      <p:sp>
        <p:nvSpPr>
          <p:cNvPr id="9" name="Segnaposto numero diapositiva 8"/>
          <p:cNvSpPr>
            <a:spLocks noGrp="1"/>
          </p:cNvSpPr>
          <p:nvPr>
            <p:ph type="sldNum" sz="quarter" idx="12"/>
          </p:nvPr>
        </p:nvSpPr>
        <p:spPr/>
        <p:txBody>
          <a:bodyPr/>
          <a:lstStyle/>
          <a:p>
            <a:fld id="{EDF39988-35F4-AF4A-9CEE-32CF4FD04A0B}" type="slidenum">
              <a:rPr lang="it-IT" smtClean="0"/>
              <a:t>‹N›</a:t>
            </a:fld>
            <a:endParaRPr lang="it-IT"/>
          </a:p>
        </p:txBody>
      </p:sp>
    </p:spTree>
    <p:extLst>
      <p:ext uri="{BB962C8B-B14F-4D97-AF65-F5344CB8AC3E}">
        <p14:creationId xmlns:p14="http://schemas.microsoft.com/office/powerpoint/2010/main" val="863574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stile</a:t>
            </a:r>
          </a:p>
        </p:txBody>
      </p:sp>
      <p:sp>
        <p:nvSpPr>
          <p:cNvPr id="3" name="Segnaposto data 2"/>
          <p:cNvSpPr>
            <a:spLocks noGrp="1"/>
          </p:cNvSpPr>
          <p:nvPr>
            <p:ph type="dt" sz="half" idx="10"/>
          </p:nvPr>
        </p:nvSpPr>
        <p:spPr/>
        <p:txBody>
          <a:bodyPr/>
          <a:lstStyle/>
          <a:p>
            <a:fld id="{D14EB034-73AD-2842-BB81-27F704557FE1}" type="datetime1">
              <a:rPr lang="it-IT" smtClean="0"/>
              <a:t>01/10/19</a:t>
            </a:fld>
            <a:endParaRPr lang="it-IT"/>
          </a:p>
        </p:txBody>
      </p:sp>
      <p:sp>
        <p:nvSpPr>
          <p:cNvPr id="4" name="Segnaposto piè di pagina 3"/>
          <p:cNvSpPr>
            <a:spLocks noGrp="1"/>
          </p:cNvSpPr>
          <p:nvPr>
            <p:ph type="ftr" sz="quarter" idx="11"/>
          </p:nvPr>
        </p:nvSpPr>
        <p:spPr/>
        <p:txBody>
          <a:bodyPr/>
          <a:lstStyle/>
          <a:p>
            <a:r>
              <a:rPr lang="it-IT"/>
              <a:t>M. Di Febo, La Quinta Via</a:t>
            </a:r>
          </a:p>
        </p:txBody>
      </p:sp>
      <p:sp>
        <p:nvSpPr>
          <p:cNvPr id="5" name="Segnaposto numero diapositiva 4"/>
          <p:cNvSpPr>
            <a:spLocks noGrp="1"/>
          </p:cNvSpPr>
          <p:nvPr>
            <p:ph type="sldNum" sz="quarter" idx="12"/>
          </p:nvPr>
        </p:nvSpPr>
        <p:spPr/>
        <p:txBody>
          <a:bodyPr/>
          <a:lstStyle/>
          <a:p>
            <a:fld id="{EDF39988-35F4-AF4A-9CEE-32CF4FD04A0B}" type="slidenum">
              <a:rPr lang="it-IT" smtClean="0"/>
              <a:t>‹N›</a:t>
            </a:fld>
            <a:endParaRPr lang="it-IT"/>
          </a:p>
        </p:txBody>
      </p:sp>
    </p:spTree>
    <p:extLst>
      <p:ext uri="{BB962C8B-B14F-4D97-AF65-F5344CB8AC3E}">
        <p14:creationId xmlns:p14="http://schemas.microsoft.com/office/powerpoint/2010/main" val="24665796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o">
    <p:spTree>
      <p:nvGrpSpPr>
        <p:cNvPr id="1" name=""/>
        <p:cNvGrpSpPr/>
        <p:nvPr/>
      </p:nvGrpSpPr>
      <p:grpSpPr>
        <a:xfrm>
          <a:off x="0" y="0"/>
          <a:ext cx="0" cy="0"/>
          <a:chOff x="0" y="0"/>
          <a:chExt cx="0" cy="0"/>
        </a:xfrm>
      </p:grpSpPr>
      <p:sp>
        <p:nvSpPr>
          <p:cNvPr id="2" name="Segnaposto data 1"/>
          <p:cNvSpPr>
            <a:spLocks noGrp="1"/>
          </p:cNvSpPr>
          <p:nvPr>
            <p:ph type="dt" sz="half" idx="10"/>
          </p:nvPr>
        </p:nvSpPr>
        <p:spPr/>
        <p:txBody>
          <a:bodyPr/>
          <a:lstStyle/>
          <a:p>
            <a:fld id="{A8634500-6033-124B-8376-2E67A51155EE}" type="datetime1">
              <a:rPr lang="it-IT" smtClean="0"/>
              <a:t>01/10/19</a:t>
            </a:fld>
            <a:endParaRPr lang="it-IT"/>
          </a:p>
        </p:txBody>
      </p:sp>
      <p:sp>
        <p:nvSpPr>
          <p:cNvPr id="3" name="Segnaposto piè di pagina 2"/>
          <p:cNvSpPr>
            <a:spLocks noGrp="1"/>
          </p:cNvSpPr>
          <p:nvPr>
            <p:ph type="ftr" sz="quarter" idx="11"/>
          </p:nvPr>
        </p:nvSpPr>
        <p:spPr/>
        <p:txBody>
          <a:bodyPr/>
          <a:lstStyle/>
          <a:p>
            <a:r>
              <a:rPr lang="it-IT"/>
              <a:t>M. Di Febo, La Quinta Via</a:t>
            </a:r>
          </a:p>
        </p:txBody>
      </p:sp>
      <p:sp>
        <p:nvSpPr>
          <p:cNvPr id="4" name="Segnaposto numero diapositiva 3"/>
          <p:cNvSpPr>
            <a:spLocks noGrp="1"/>
          </p:cNvSpPr>
          <p:nvPr>
            <p:ph type="sldNum" sz="quarter" idx="12"/>
          </p:nvPr>
        </p:nvSpPr>
        <p:spPr/>
        <p:txBody>
          <a:bodyPr/>
          <a:lstStyle/>
          <a:p>
            <a:fld id="{EDF39988-35F4-AF4A-9CEE-32CF4FD04A0B}" type="slidenum">
              <a:rPr lang="it-IT" smtClean="0"/>
              <a:t>‹N›</a:t>
            </a:fld>
            <a:endParaRPr lang="it-IT"/>
          </a:p>
        </p:txBody>
      </p:sp>
    </p:spTree>
    <p:extLst>
      <p:ext uri="{BB962C8B-B14F-4D97-AF65-F5344CB8AC3E}">
        <p14:creationId xmlns:p14="http://schemas.microsoft.com/office/powerpoint/2010/main" val="14907441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457200" y="273050"/>
            <a:ext cx="3008313" cy="1162050"/>
          </a:xfrm>
        </p:spPr>
        <p:txBody>
          <a:bodyPr anchor="b"/>
          <a:lstStyle>
            <a:lvl1pPr algn="l">
              <a:defRPr sz="2000" b="1"/>
            </a:lvl1pPr>
          </a:lstStyle>
          <a:p>
            <a:r>
              <a:rPr lang="it-IT"/>
              <a:t>Fare clic per modificare stile</a:t>
            </a:r>
          </a:p>
        </p:txBody>
      </p:sp>
      <p:sp>
        <p:nvSpPr>
          <p:cNvPr id="3" name="Segnaposto contenuto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5" name="Segnaposto data 4"/>
          <p:cNvSpPr>
            <a:spLocks noGrp="1"/>
          </p:cNvSpPr>
          <p:nvPr>
            <p:ph type="dt" sz="half" idx="10"/>
          </p:nvPr>
        </p:nvSpPr>
        <p:spPr/>
        <p:txBody>
          <a:bodyPr/>
          <a:lstStyle/>
          <a:p>
            <a:fld id="{0CEBE173-915D-E34D-8049-1695FC07EA15}" type="datetime1">
              <a:rPr lang="it-IT" smtClean="0"/>
              <a:t>01/10/19</a:t>
            </a:fld>
            <a:endParaRPr lang="it-IT"/>
          </a:p>
        </p:txBody>
      </p:sp>
      <p:sp>
        <p:nvSpPr>
          <p:cNvPr id="6" name="Segnaposto piè di pagina 5"/>
          <p:cNvSpPr>
            <a:spLocks noGrp="1"/>
          </p:cNvSpPr>
          <p:nvPr>
            <p:ph type="ftr" sz="quarter" idx="11"/>
          </p:nvPr>
        </p:nvSpPr>
        <p:spPr/>
        <p:txBody>
          <a:bodyPr/>
          <a:lstStyle/>
          <a:p>
            <a:r>
              <a:rPr lang="it-IT"/>
              <a:t>M. Di Febo, La Quinta Via</a:t>
            </a:r>
          </a:p>
        </p:txBody>
      </p:sp>
      <p:sp>
        <p:nvSpPr>
          <p:cNvPr id="7" name="Segnaposto numero diapositiva 6"/>
          <p:cNvSpPr>
            <a:spLocks noGrp="1"/>
          </p:cNvSpPr>
          <p:nvPr>
            <p:ph type="sldNum" sz="quarter" idx="12"/>
          </p:nvPr>
        </p:nvSpPr>
        <p:spPr/>
        <p:txBody>
          <a:bodyPr/>
          <a:lstStyle/>
          <a:p>
            <a:fld id="{EDF39988-35F4-AF4A-9CEE-32CF4FD04A0B}" type="slidenum">
              <a:rPr lang="it-IT" smtClean="0"/>
              <a:t>‹N›</a:t>
            </a:fld>
            <a:endParaRPr lang="it-IT"/>
          </a:p>
        </p:txBody>
      </p:sp>
    </p:spTree>
    <p:extLst>
      <p:ext uri="{BB962C8B-B14F-4D97-AF65-F5344CB8AC3E}">
        <p14:creationId xmlns:p14="http://schemas.microsoft.com/office/powerpoint/2010/main" val="13952655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1792288" y="4800600"/>
            <a:ext cx="5486400" cy="566738"/>
          </a:xfrm>
        </p:spPr>
        <p:txBody>
          <a:bodyPr anchor="b"/>
          <a:lstStyle>
            <a:lvl1pPr algn="l">
              <a:defRPr sz="2000" b="1"/>
            </a:lvl1pPr>
          </a:lstStyle>
          <a:p>
            <a:r>
              <a:rPr lang="it-IT"/>
              <a:t>Fare clic per modificare stile</a:t>
            </a:r>
          </a:p>
        </p:txBody>
      </p:sp>
      <p:sp>
        <p:nvSpPr>
          <p:cNvPr id="3" name="Segnaposto immagine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a:p>
        </p:txBody>
      </p:sp>
      <p:sp>
        <p:nvSpPr>
          <p:cNvPr id="4" name="Segnaposto testo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5" name="Segnaposto data 4"/>
          <p:cNvSpPr>
            <a:spLocks noGrp="1"/>
          </p:cNvSpPr>
          <p:nvPr>
            <p:ph type="dt" sz="half" idx="10"/>
          </p:nvPr>
        </p:nvSpPr>
        <p:spPr/>
        <p:txBody>
          <a:bodyPr/>
          <a:lstStyle/>
          <a:p>
            <a:fld id="{A4CBA401-5760-0B44-A6A7-340EDC5AE79E}" type="datetime1">
              <a:rPr lang="it-IT" smtClean="0"/>
              <a:t>01/10/19</a:t>
            </a:fld>
            <a:endParaRPr lang="it-IT"/>
          </a:p>
        </p:txBody>
      </p:sp>
      <p:sp>
        <p:nvSpPr>
          <p:cNvPr id="6" name="Segnaposto piè di pagina 5"/>
          <p:cNvSpPr>
            <a:spLocks noGrp="1"/>
          </p:cNvSpPr>
          <p:nvPr>
            <p:ph type="ftr" sz="quarter" idx="11"/>
          </p:nvPr>
        </p:nvSpPr>
        <p:spPr/>
        <p:txBody>
          <a:bodyPr/>
          <a:lstStyle/>
          <a:p>
            <a:r>
              <a:rPr lang="it-IT"/>
              <a:t>M. Di Febo, La Quinta Via</a:t>
            </a:r>
          </a:p>
        </p:txBody>
      </p:sp>
      <p:sp>
        <p:nvSpPr>
          <p:cNvPr id="7" name="Segnaposto numero diapositiva 6"/>
          <p:cNvSpPr>
            <a:spLocks noGrp="1"/>
          </p:cNvSpPr>
          <p:nvPr>
            <p:ph type="sldNum" sz="quarter" idx="12"/>
          </p:nvPr>
        </p:nvSpPr>
        <p:spPr/>
        <p:txBody>
          <a:bodyPr/>
          <a:lstStyle/>
          <a:p>
            <a:fld id="{EDF39988-35F4-AF4A-9CEE-32CF4FD04A0B}" type="slidenum">
              <a:rPr lang="it-IT" smtClean="0"/>
              <a:t>‹N›</a:t>
            </a:fld>
            <a:endParaRPr lang="it-IT"/>
          </a:p>
        </p:txBody>
      </p:sp>
    </p:spTree>
    <p:extLst>
      <p:ext uri="{BB962C8B-B14F-4D97-AF65-F5344CB8AC3E}">
        <p14:creationId xmlns:p14="http://schemas.microsoft.com/office/powerpoint/2010/main" val="3976704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DFCCB"/>
        </a:solidFill>
        <a:effectLst/>
      </p:bgPr>
    </p:bg>
    <p:spTree>
      <p:nvGrpSpPr>
        <p:cNvPr id="1" name=""/>
        <p:cNvGrpSpPr/>
        <p:nvPr/>
      </p:nvGrpSpPr>
      <p:grpSpPr>
        <a:xfrm>
          <a:off x="0" y="0"/>
          <a:ext cx="0" cy="0"/>
          <a:chOff x="0" y="0"/>
          <a:chExt cx="0" cy="0"/>
        </a:xfrm>
      </p:grpSpPr>
      <p:sp>
        <p:nvSpPr>
          <p:cNvPr id="2" name="Segnaposto titolo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it-IT"/>
              <a:t>Fare clic per modificare stile</a:t>
            </a:r>
          </a:p>
        </p:txBody>
      </p:sp>
      <p:sp>
        <p:nvSpPr>
          <p:cNvPr id="3" name="Segnaposto testo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EF7F777-CF73-444A-9F31-2413622B92DE}" type="datetime1">
              <a:rPr lang="it-IT" smtClean="0"/>
              <a:t>01/10/19</a:t>
            </a:fld>
            <a:endParaRPr lang="it-IT"/>
          </a:p>
        </p:txBody>
      </p:sp>
      <p:sp>
        <p:nvSpPr>
          <p:cNvPr id="5" name="Segnaposto piè di pagina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it-IT"/>
              <a:t>M. Di Febo, La Quinta Via</a:t>
            </a:r>
          </a:p>
        </p:txBody>
      </p:sp>
      <p:sp>
        <p:nvSpPr>
          <p:cNvPr id="6" name="Segnaposto numero diapositiva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DF39988-35F4-AF4A-9CEE-32CF4FD04A0B}" type="slidenum">
              <a:rPr lang="it-IT" smtClean="0"/>
              <a:t>‹N›</a:t>
            </a:fld>
            <a:endParaRPr lang="it-IT"/>
          </a:p>
        </p:txBody>
      </p:sp>
    </p:spTree>
    <p:extLst>
      <p:ext uri="{BB962C8B-B14F-4D97-AF65-F5344CB8AC3E}">
        <p14:creationId xmlns:p14="http://schemas.microsoft.com/office/powerpoint/2010/main" val="127505155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it-IT"/>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6.jp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egnaposto piè di pagina 7"/>
          <p:cNvSpPr>
            <a:spLocks noGrp="1"/>
          </p:cNvSpPr>
          <p:nvPr>
            <p:ph type="ftr" sz="quarter" idx="11"/>
          </p:nvPr>
        </p:nvSpPr>
        <p:spPr/>
        <p:txBody>
          <a:bodyPr/>
          <a:lstStyle/>
          <a:p>
            <a:r>
              <a:rPr lang="it-IT" dirty="0">
                <a:solidFill>
                  <a:schemeClr val="tx1"/>
                </a:solidFill>
              </a:rPr>
              <a:t>M. Di Febo, La Quinta Via</a:t>
            </a:r>
          </a:p>
        </p:txBody>
      </p:sp>
      <p:sp>
        <p:nvSpPr>
          <p:cNvPr id="9" name="Segnaposto numero diapositiva 8"/>
          <p:cNvSpPr>
            <a:spLocks noGrp="1"/>
          </p:cNvSpPr>
          <p:nvPr>
            <p:ph type="sldNum" sz="quarter" idx="12"/>
          </p:nvPr>
        </p:nvSpPr>
        <p:spPr/>
        <p:txBody>
          <a:bodyPr/>
          <a:lstStyle/>
          <a:p>
            <a:fld id="{EDF39988-35F4-AF4A-9CEE-32CF4FD04A0B}" type="slidenum">
              <a:rPr lang="it-IT" smtClean="0">
                <a:solidFill>
                  <a:srgbClr val="000000"/>
                </a:solidFill>
              </a:rPr>
              <a:t>1</a:t>
            </a:fld>
            <a:endParaRPr lang="it-IT" dirty="0">
              <a:solidFill>
                <a:srgbClr val="000000"/>
              </a:solidFill>
            </a:endParaRPr>
          </a:p>
        </p:txBody>
      </p:sp>
      <p:sp>
        <p:nvSpPr>
          <p:cNvPr id="10" name="CasellaDiTesto 9"/>
          <p:cNvSpPr txBox="1"/>
          <p:nvPr/>
        </p:nvSpPr>
        <p:spPr>
          <a:xfrm>
            <a:off x="769718" y="606179"/>
            <a:ext cx="1511051" cy="369332"/>
          </a:xfrm>
          <a:prstGeom prst="rect">
            <a:avLst/>
          </a:prstGeom>
          <a:noFill/>
        </p:spPr>
        <p:txBody>
          <a:bodyPr wrap="none" rtlCol="0">
            <a:spAutoFit/>
          </a:bodyPr>
          <a:lstStyle/>
          <a:p>
            <a:r>
              <a:rPr lang="en-US" dirty="0"/>
              <a:t>Mario Di </a:t>
            </a:r>
            <a:r>
              <a:rPr lang="en-US" dirty="0" err="1"/>
              <a:t>Febo</a:t>
            </a:r>
            <a:endParaRPr lang="en-US" b="0" i="0" dirty="0">
              <a:effectLst/>
            </a:endParaRPr>
          </a:p>
        </p:txBody>
      </p:sp>
      <p:sp>
        <p:nvSpPr>
          <p:cNvPr id="11" name="CasellaDiTesto 10"/>
          <p:cNvSpPr txBox="1"/>
          <p:nvPr/>
        </p:nvSpPr>
        <p:spPr>
          <a:xfrm>
            <a:off x="1765738" y="1703074"/>
            <a:ext cx="5623034" cy="2123658"/>
          </a:xfrm>
          <a:prstGeom prst="rect">
            <a:avLst/>
          </a:prstGeom>
          <a:noFill/>
          <a:ln w="57150" cap="flat" cmpd="thickThin">
            <a:solidFill>
              <a:srgbClr val="000090"/>
            </a:solidFill>
          </a:ln>
        </p:spPr>
        <p:txBody>
          <a:bodyPr wrap="square" rtlCol="0">
            <a:spAutoFit/>
          </a:bodyPr>
          <a:lstStyle/>
          <a:p>
            <a:pPr algn="ctr"/>
            <a:endParaRPr lang="en-US" sz="1200" b="1" dirty="0">
              <a:solidFill>
                <a:srgbClr val="000090"/>
              </a:solidFill>
            </a:endParaRPr>
          </a:p>
          <a:p>
            <a:pPr algn="ctr"/>
            <a:r>
              <a:rPr lang="en-US" sz="4000" b="1" dirty="0">
                <a:solidFill>
                  <a:srgbClr val="000090"/>
                </a:solidFill>
              </a:rPr>
              <a:t>La </a:t>
            </a:r>
            <a:r>
              <a:rPr lang="en-US" sz="4000" b="1" i="1" dirty="0">
                <a:solidFill>
                  <a:srgbClr val="000090"/>
                </a:solidFill>
              </a:rPr>
              <a:t>Quinta Via</a:t>
            </a:r>
            <a:endParaRPr lang="en-US" sz="4000" dirty="0">
              <a:solidFill>
                <a:srgbClr val="000090"/>
              </a:solidFill>
            </a:endParaRPr>
          </a:p>
          <a:p>
            <a:pPr algn="ctr"/>
            <a:r>
              <a:rPr lang="en-US" sz="2800" b="1" dirty="0">
                <a:solidFill>
                  <a:srgbClr val="000090"/>
                </a:solidFill>
              </a:rPr>
              <a:t>di</a:t>
            </a:r>
          </a:p>
          <a:p>
            <a:pPr algn="ctr"/>
            <a:r>
              <a:rPr lang="en-US" sz="4000" b="1" dirty="0">
                <a:solidFill>
                  <a:srgbClr val="000090"/>
                </a:solidFill>
              </a:rPr>
              <a:t>san </a:t>
            </a:r>
            <a:r>
              <a:rPr lang="en-US" sz="4000" b="1" dirty="0" err="1">
                <a:solidFill>
                  <a:srgbClr val="000090"/>
                </a:solidFill>
              </a:rPr>
              <a:t>Tommaso</a:t>
            </a:r>
            <a:r>
              <a:rPr lang="en-US" sz="4000" b="1" dirty="0">
                <a:solidFill>
                  <a:srgbClr val="000090"/>
                </a:solidFill>
              </a:rPr>
              <a:t> </a:t>
            </a:r>
            <a:r>
              <a:rPr lang="en-US" sz="4000" b="1" dirty="0" err="1">
                <a:solidFill>
                  <a:srgbClr val="000090"/>
                </a:solidFill>
              </a:rPr>
              <a:t>d'Aquino</a:t>
            </a:r>
            <a:endParaRPr lang="en-US" sz="4000" b="1" dirty="0">
              <a:solidFill>
                <a:srgbClr val="000090"/>
              </a:solidFill>
            </a:endParaRPr>
          </a:p>
          <a:p>
            <a:pPr algn="ctr"/>
            <a:endParaRPr lang="en-US" sz="1200" i="0" dirty="0">
              <a:solidFill>
                <a:srgbClr val="000090"/>
              </a:solidFill>
              <a:effectLst/>
            </a:endParaRPr>
          </a:p>
        </p:txBody>
      </p:sp>
      <p:sp>
        <p:nvSpPr>
          <p:cNvPr id="2" name="CasellaDiTesto 1"/>
          <p:cNvSpPr txBox="1"/>
          <p:nvPr/>
        </p:nvSpPr>
        <p:spPr>
          <a:xfrm>
            <a:off x="1404734" y="5128465"/>
            <a:ext cx="6330923" cy="830997"/>
          </a:xfrm>
          <a:prstGeom prst="rect">
            <a:avLst/>
          </a:prstGeom>
          <a:noFill/>
        </p:spPr>
        <p:txBody>
          <a:bodyPr wrap="square" rtlCol="0">
            <a:spAutoFit/>
          </a:bodyPr>
          <a:lstStyle/>
          <a:p>
            <a:pPr algn="ctr"/>
            <a:r>
              <a:rPr lang="en-US" sz="1600" dirty="0" err="1">
                <a:solidFill>
                  <a:srgbClr val="000090"/>
                </a:solidFill>
              </a:rPr>
              <a:t>Scienza</a:t>
            </a:r>
            <a:r>
              <a:rPr lang="en-US" sz="1600" dirty="0">
                <a:solidFill>
                  <a:srgbClr val="000090"/>
                </a:solidFill>
              </a:rPr>
              <a:t> e </a:t>
            </a:r>
            <a:r>
              <a:rPr lang="en-US" sz="1600" dirty="0" err="1">
                <a:solidFill>
                  <a:srgbClr val="000090"/>
                </a:solidFill>
              </a:rPr>
              <a:t>Metafisica</a:t>
            </a:r>
            <a:endParaRPr lang="en-US" sz="1600" dirty="0">
              <a:solidFill>
                <a:srgbClr val="000090"/>
              </a:solidFill>
            </a:endParaRPr>
          </a:p>
          <a:p>
            <a:pPr algn="ctr"/>
            <a:r>
              <a:rPr lang="en-US" sz="1600" dirty="0">
                <a:solidFill>
                  <a:srgbClr val="000090"/>
                </a:solidFill>
              </a:rPr>
              <a:t>XXXVII </a:t>
            </a:r>
            <a:r>
              <a:rPr lang="en-US" sz="1600" dirty="0" err="1">
                <a:solidFill>
                  <a:srgbClr val="000090"/>
                </a:solidFill>
              </a:rPr>
              <a:t>Convegno</a:t>
            </a:r>
            <a:r>
              <a:rPr lang="en-US" sz="1600" dirty="0">
                <a:solidFill>
                  <a:srgbClr val="000090"/>
                </a:solidFill>
              </a:rPr>
              <a:t>, </a:t>
            </a:r>
            <a:r>
              <a:rPr lang="en-US" sz="1600" b="1" i="1" dirty="0">
                <a:solidFill>
                  <a:srgbClr val="000090"/>
                </a:solidFill>
              </a:rPr>
              <a:t>LE PROVE DELL'ESISTENZA DI DIO</a:t>
            </a:r>
            <a:endParaRPr lang="en-US" sz="1600" i="1" dirty="0">
              <a:solidFill>
                <a:srgbClr val="000090"/>
              </a:solidFill>
            </a:endParaRPr>
          </a:p>
          <a:p>
            <a:pPr algn="ctr"/>
            <a:r>
              <a:rPr lang="en-US" sz="1600" dirty="0" err="1">
                <a:solidFill>
                  <a:srgbClr val="000090"/>
                </a:solidFill>
              </a:rPr>
              <a:t>Monastero</a:t>
            </a:r>
            <a:r>
              <a:rPr lang="en-US" sz="1600" dirty="0">
                <a:solidFill>
                  <a:srgbClr val="000090"/>
                </a:solidFill>
              </a:rPr>
              <a:t> </a:t>
            </a:r>
            <a:r>
              <a:rPr lang="en-US" sz="1600" dirty="0" err="1">
                <a:solidFill>
                  <a:srgbClr val="000090"/>
                </a:solidFill>
              </a:rPr>
              <a:t>delle</a:t>
            </a:r>
            <a:r>
              <a:rPr lang="en-US" sz="1600" dirty="0">
                <a:solidFill>
                  <a:srgbClr val="000090"/>
                </a:solidFill>
              </a:rPr>
              <a:t> </a:t>
            </a:r>
            <a:r>
              <a:rPr lang="en-US" sz="1600" dirty="0" err="1">
                <a:solidFill>
                  <a:srgbClr val="000090"/>
                </a:solidFill>
              </a:rPr>
              <a:t>Domenicane</a:t>
            </a:r>
            <a:r>
              <a:rPr lang="en-US" sz="1600" dirty="0">
                <a:solidFill>
                  <a:srgbClr val="000090"/>
                </a:solidFill>
              </a:rPr>
              <a:t>, </a:t>
            </a:r>
            <a:r>
              <a:rPr lang="en-US" sz="1600" dirty="0" err="1">
                <a:solidFill>
                  <a:srgbClr val="000090"/>
                </a:solidFill>
              </a:rPr>
              <a:t>Fognano</a:t>
            </a:r>
            <a:r>
              <a:rPr lang="en-US" sz="1600" dirty="0">
                <a:solidFill>
                  <a:srgbClr val="000090"/>
                </a:solidFill>
              </a:rPr>
              <a:t> (RA), 27 sett. 2019</a:t>
            </a:r>
          </a:p>
        </p:txBody>
      </p:sp>
    </p:spTree>
    <p:extLst>
      <p:ext uri="{BB962C8B-B14F-4D97-AF65-F5344CB8AC3E}">
        <p14:creationId xmlns:p14="http://schemas.microsoft.com/office/powerpoint/2010/main" val="30368058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egnaposto piè di pagina 7"/>
          <p:cNvSpPr>
            <a:spLocks noGrp="1"/>
          </p:cNvSpPr>
          <p:nvPr>
            <p:ph type="ftr" sz="quarter" idx="11"/>
          </p:nvPr>
        </p:nvSpPr>
        <p:spPr/>
        <p:txBody>
          <a:bodyPr/>
          <a:lstStyle/>
          <a:p>
            <a:r>
              <a:rPr lang="it-IT" dirty="0">
                <a:solidFill>
                  <a:schemeClr val="tx1"/>
                </a:solidFill>
              </a:rPr>
              <a:t>M. Di Febo, La Quinta Via</a:t>
            </a:r>
          </a:p>
        </p:txBody>
      </p:sp>
      <p:sp>
        <p:nvSpPr>
          <p:cNvPr id="9" name="Segnaposto numero diapositiva 8"/>
          <p:cNvSpPr>
            <a:spLocks noGrp="1"/>
          </p:cNvSpPr>
          <p:nvPr>
            <p:ph type="sldNum" sz="quarter" idx="12"/>
          </p:nvPr>
        </p:nvSpPr>
        <p:spPr/>
        <p:txBody>
          <a:bodyPr/>
          <a:lstStyle/>
          <a:p>
            <a:fld id="{EDF39988-35F4-AF4A-9CEE-32CF4FD04A0B}" type="slidenum">
              <a:rPr lang="it-IT" smtClean="0">
                <a:solidFill>
                  <a:srgbClr val="000000"/>
                </a:solidFill>
              </a:rPr>
              <a:t>10</a:t>
            </a:fld>
            <a:endParaRPr lang="it-IT" dirty="0">
              <a:solidFill>
                <a:srgbClr val="000000"/>
              </a:solidFill>
            </a:endParaRPr>
          </a:p>
        </p:txBody>
      </p:sp>
      <p:pic>
        <p:nvPicPr>
          <p:cNvPr id="2" name="Immagine 1"/>
          <p:cNvPicPr>
            <a:picLocks noChangeAspect="1"/>
          </p:cNvPicPr>
          <p:nvPr/>
        </p:nvPicPr>
        <p:blipFill>
          <a:blip r:embed="rId3"/>
          <a:stretch>
            <a:fillRect/>
          </a:stretch>
        </p:blipFill>
        <p:spPr>
          <a:xfrm>
            <a:off x="279023" y="804829"/>
            <a:ext cx="3992132" cy="1966274"/>
          </a:xfrm>
          <a:prstGeom prst="rect">
            <a:avLst/>
          </a:prstGeom>
        </p:spPr>
      </p:pic>
      <p:sp>
        <p:nvSpPr>
          <p:cNvPr id="6" name="CasellaDiTesto 5"/>
          <p:cNvSpPr txBox="1"/>
          <p:nvPr/>
        </p:nvSpPr>
        <p:spPr>
          <a:xfrm>
            <a:off x="279023" y="404119"/>
            <a:ext cx="843463" cy="369332"/>
          </a:xfrm>
          <a:prstGeom prst="rect">
            <a:avLst/>
          </a:prstGeom>
          <a:noFill/>
        </p:spPr>
        <p:txBody>
          <a:bodyPr wrap="none" rtlCol="0">
            <a:spAutoFit/>
          </a:bodyPr>
          <a:lstStyle/>
          <a:p>
            <a:r>
              <a:rPr lang="it-IT" b="1" dirty="0"/>
              <a:t>Ordine</a:t>
            </a:r>
            <a:endParaRPr lang="it-IT" dirty="0"/>
          </a:p>
        </p:txBody>
      </p:sp>
      <p:sp>
        <p:nvSpPr>
          <p:cNvPr id="3" name="CasellaDiTesto 2"/>
          <p:cNvSpPr txBox="1"/>
          <p:nvPr/>
        </p:nvSpPr>
        <p:spPr>
          <a:xfrm>
            <a:off x="4358525" y="804829"/>
            <a:ext cx="4473980" cy="1477328"/>
          </a:xfrm>
          <a:prstGeom prst="rect">
            <a:avLst/>
          </a:prstGeom>
          <a:noFill/>
        </p:spPr>
        <p:txBody>
          <a:bodyPr wrap="square" rtlCol="0">
            <a:spAutoFit/>
          </a:bodyPr>
          <a:lstStyle/>
          <a:p>
            <a:r>
              <a:rPr lang="it-IT" dirty="0"/>
              <a:t>« </a:t>
            </a:r>
            <a:r>
              <a:rPr lang="it-IT" i="1" dirty="0"/>
              <a:t>Grado di organizzazione interna di un sistema complesso, relativamente sia alla disposizione spaziale dei componenti, sia alla distribuzione tra loro dei compiti e delle risorse [...] </a:t>
            </a:r>
            <a:r>
              <a:rPr lang="it-IT" dirty="0"/>
              <a:t>»</a:t>
            </a:r>
          </a:p>
        </p:txBody>
      </p:sp>
      <p:sp>
        <p:nvSpPr>
          <p:cNvPr id="7" name="Rettangolo 6"/>
          <p:cNvSpPr/>
          <p:nvPr/>
        </p:nvSpPr>
        <p:spPr>
          <a:xfrm>
            <a:off x="279023" y="3038666"/>
            <a:ext cx="1110250" cy="369332"/>
          </a:xfrm>
          <a:prstGeom prst="rect">
            <a:avLst/>
          </a:prstGeom>
        </p:spPr>
        <p:txBody>
          <a:bodyPr wrap="none">
            <a:spAutoFit/>
          </a:bodyPr>
          <a:lstStyle/>
          <a:p>
            <a:r>
              <a:rPr lang="it-IT" dirty="0"/>
              <a:t>Tommaso</a:t>
            </a:r>
          </a:p>
        </p:txBody>
      </p:sp>
      <p:sp>
        <p:nvSpPr>
          <p:cNvPr id="10" name="Rettangolo 9"/>
          <p:cNvSpPr/>
          <p:nvPr/>
        </p:nvSpPr>
        <p:spPr>
          <a:xfrm>
            <a:off x="1389273" y="3848593"/>
            <a:ext cx="1335872" cy="523220"/>
          </a:xfrm>
          <a:prstGeom prst="rect">
            <a:avLst/>
          </a:prstGeom>
        </p:spPr>
        <p:txBody>
          <a:bodyPr wrap="none">
            <a:spAutoFit/>
          </a:bodyPr>
          <a:lstStyle/>
          <a:p>
            <a:r>
              <a:rPr lang="it-IT" sz="2800" u="sng" dirty="0">
                <a:solidFill>
                  <a:srgbClr val="800000"/>
                </a:solidFill>
              </a:rPr>
              <a:t>ORDINE</a:t>
            </a:r>
            <a:r>
              <a:rPr lang="it-IT" sz="2800" dirty="0">
                <a:solidFill>
                  <a:srgbClr val="800000"/>
                </a:solidFill>
              </a:rPr>
              <a:t> </a:t>
            </a:r>
          </a:p>
        </p:txBody>
      </p:sp>
      <p:sp>
        <p:nvSpPr>
          <p:cNvPr id="11" name="Rettangolo 10"/>
          <p:cNvSpPr/>
          <p:nvPr/>
        </p:nvSpPr>
        <p:spPr>
          <a:xfrm>
            <a:off x="5644625" y="3872438"/>
            <a:ext cx="1817149" cy="523220"/>
          </a:xfrm>
          <a:prstGeom prst="rect">
            <a:avLst/>
          </a:prstGeom>
        </p:spPr>
        <p:txBody>
          <a:bodyPr wrap="none">
            <a:spAutoFit/>
          </a:bodyPr>
          <a:lstStyle/>
          <a:p>
            <a:r>
              <a:rPr lang="it-IT" sz="2800" u="sng" dirty="0">
                <a:solidFill>
                  <a:srgbClr val="800000"/>
                </a:solidFill>
              </a:rPr>
              <a:t>RELAZIONE</a:t>
            </a:r>
          </a:p>
        </p:txBody>
      </p:sp>
      <p:sp>
        <p:nvSpPr>
          <p:cNvPr id="12" name="CasellaDiTesto 11"/>
          <p:cNvSpPr txBox="1"/>
          <p:nvPr/>
        </p:nvSpPr>
        <p:spPr>
          <a:xfrm>
            <a:off x="279023" y="5201461"/>
            <a:ext cx="3569564" cy="646331"/>
          </a:xfrm>
          <a:prstGeom prst="rect">
            <a:avLst/>
          </a:prstGeom>
          <a:noFill/>
          <a:ln>
            <a:solidFill>
              <a:srgbClr val="000090"/>
            </a:solidFill>
          </a:ln>
        </p:spPr>
        <p:txBody>
          <a:bodyPr wrap="square" rtlCol="0">
            <a:spAutoFit/>
          </a:bodyPr>
          <a:lstStyle/>
          <a:p>
            <a:r>
              <a:rPr lang="it-IT" dirty="0">
                <a:solidFill>
                  <a:srgbClr val="000090"/>
                </a:solidFill>
              </a:rPr>
              <a:t>la </a:t>
            </a:r>
            <a:r>
              <a:rPr lang="it-IT" b="1" dirty="0">
                <a:solidFill>
                  <a:srgbClr val="000090"/>
                </a:solidFill>
              </a:rPr>
              <a:t>priorità</a:t>
            </a:r>
            <a:r>
              <a:rPr lang="it-IT" dirty="0">
                <a:solidFill>
                  <a:srgbClr val="000090"/>
                </a:solidFill>
              </a:rPr>
              <a:t>           (ordine cronologico)</a:t>
            </a:r>
          </a:p>
          <a:p>
            <a:r>
              <a:rPr lang="it-IT" dirty="0">
                <a:solidFill>
                  <a:srgbClr val="000090"/>
                </a:solidFill>
              </a:rPr>
              <a:t>la </a:t>
            </a:r>
            <a:r>
              <a:rPr lang="it-IT" b="1" dirty="0">
                <a:solidFill>
                  <a:srgbClr val="000090"/>
                </a:solidFill>
              </a:rPr>
              <a:t>posteriorità</a:t>
            </a:r>
            <a:r>
              <a:rPr lang="it-IT" dirty="0">
                <a:solidFill>
                  <a:srgbClr val="000090"/>
                </a:solidFill>
              </a:rPr>
              <a:t>   (ordine spaziale) </a:t>
            </a:r>
            <a:endParaRPr lang="it-IT" dirty="0"/>
          </a:p>
        </p:txBody>
      </p:sp>
      <p:sp>
        <p:nvSpPr>
          <p:cNvPr id="13" name="Freccia giù 12"/>
          <p:cNvSpPr/>
          <p:nvPr/>
        </p:nvSpPr>
        <p:spPr>
          <a:xfrm>
            <a:off x="1797435" y="4503042"/>
            <a:ext cx="484632" cy="490717"/>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14" name="CasellaDiTesto 13"/>
          <p:cNvSpPr txBox="1"/>
          <p:nvPr/>
        </p:nvSpPr>
        <p:spPr>
          <a:xfrm>
            <a:off x="4895995" y="5201459"/>
            <a:ext cx="3628429" cy="646331"/>
          </a:xfrm>
          <a:prstGeom prst="rect">
            <a:avLst/>
          </a:prstGeom>
          <a:noFill/>
        </p:spPr>
        <p:txBody>
          <a:bodyPr wrap="none" rtlCol="0">
            <a:spAutoFit/>
          </a:bodyPr>
          <a:lstStyle/>
          <a:p>
            <a:pPr algn="ctr"/>
            <a:r>
              <a:rPr lang="it-IT" dirty="0">
                <a:solidFill>
                  <a:srgbClr val="000090"/>
                </a:solidFill>
              </a:rPr>
              <a:t>in relazione ad un</a:t>
            </a:r>
          </a:p>
          <a:p>
            <a:pPr algn="ctr"/>
            <a:r>
              <a:rPr lang="it-IT" b="1" dirty="0">
                <a:solidFill>
                  <a:srgbClr val="000090"/>
                </a:solidFill>
              </a:rPr>
              <a:t>principio/origine</a:t>
            </a:r>
            <a:r>
              <a:rPr lang="it-IT" dirty="0">
                <a:solidFill>
                  <a:srgbClr val="000090"/>
                </a:solidFill>
              </a:rPr>
              <a:t> che genera l’ordine</a:t>
            </a:r>
            <a:endParaRPr lang="it-IT" b="1" dirty="0"/>
          </a:p>
        </p:txBody>
      </p:sp>
      <p:sp>
        <p:nvSpPr>
          <p:cNvPr id="15" name="Freccia destra 14"/>
          <p:cNvSpPr/>
          <p:nvPr/>
        </p:nvSpPr>
        <p:spPr>
          <a:xfrm>
            <a:off x="4271155" y="5201460"/>
            <a:ext cx="424120" cy="646331"/>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16" name="CasellaDiTesto 15"/>
          <p:cNvSpPr txBox="1"/>
          <p:nvPr/>
        </p:nvSpPr>
        <p:spPr>
          <a:xfrm>
            <a:off x="4358525" y="3949382"/>
            <a:ext cx="299519" cy="369332"/>
          </a:xfrm>
          <a:prstGeom prst="rect">
            <a:avLst/>
          </a:prstGeom>
          <a:noFill/>
        </p:spPr>
        <p:txBody>
          <a:bodyPr wrap="none" rtlCol="0">
            <a:spAutoFit/>
          </a:bodyPr>
          <a:lstStyle/>
          <a:p>
            <a:r>
              <a:rPr lang="it-IT" dirty="0"/>
              <a:t>è</a:t>
            </a:r>
          </a:p>
        </p:txBody>
      </p:sp>
    </p:spTree>
    <p:extLst>
      <p:ext uri="{BB962C8B-B14F-4D97-AF65-F5344CB8AC3E}">
        <p14:creationId xmlns:p14="http://schemas.microsoft.com/office/powerpoint/2010/main" val="15133392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egnaposto piè di pagina 7"/>
          <p:cNvSpPr>
            <a:spLocks noGrp="1"/>
          </p:cNvSpPr>
          <p:nvPr>
            <p:ph type="ftr" sz="quarter" idx="11"/>
          </p:nvPr>
        </p:nvSpPr>
        <p:spPr/>
        <p:txBody>
          <a:bodyPr/>
          <a:lstStyle/>
          <a:p>
            <a:r>
              <a:rPr lang="it-IT" dirty="0">
                <a:solidFill>
                  <a:schemeClr val="tx1"/>
                </a:solidFill>
              </a:rPr>
              <a:t>M. Di Febo, La Quinta Via</a:t>
            </a:r>
          </a:p>
        </p:txBody>
      </p:sp>
      <p:sp>
        <p:nvSpPr>
          <p:cNvPr id="9" name="Segnaposto numero diapositiva 8"/>
          <p:cNvSpPr>
            <a:spLocks noGrp="1"/>
          </p:cNvSpPr>
          <p:nvPr>
            <p:ph type="sldNum" sz="quarter" idx="12"/>
          </p:nvPr>
        </p:nvSpPr>
        <p:spPr/>
        <p:txBody>
          <a:bodyPr/>
          <a:lstStyle/>
          <a:p>
            <a:fld id="{EDF39988-35F4-AF4A-9CEE-32CF4FD04A0B}" type="slidenum">
              <a:rPr lang="it-IT" smtClean="0">
                <a:solidFill>
                  <a:srgbClr val="000000"/>
                </a:solidFill>
              </a:rPr>
              <a:t>11</a:t>
            </a:fld>
            <a:endParaRPr lang="it-IT" dirty="0">
              <a:solidFill>
                <a:srgbClr val="000000"/>
              </a:solidFill>
            </a:endParaRPr>
          </a:p>
        </p:txBody>
      </p:sp>
      <p:sp>
        <p:nvSpPr>
          <p:cNvPr id="4" name="CasellaDiTesto 3"/>
          <p:cNvSpPr txBox="1"/>
          <p:nvPr/>
        </p:nvSpPr>
        <p:spPr>
          <a:xfrm>
            <a:off x="670496" y="1017851"/>
            <a:ext cx="7803008" cy="2721964"/>
          </a:xfrm>
          <a:prstGeom prst="rect">
            <a:avLst/>
          </a:prstGeom>
          <a:noFill/>
        </p:spPr>
        <p:txBody>
          <a:bodyPr wrap="square" rtlCol="0">
            <a:spAutoFit/>
          </a:bodyPr>
          <a:lstStyle/>
          <a:p>
            <a:pPr>
              <a:lnSpc>
                <a:spcPct val="120000"/>
              </a:lnSpc>
            </a:pPr>
            <a:r>
              <a:rPr lang="it-IT" sz="2400" dirty="0">
                <a:solidFill>
                  <a:srgbClr val="000090"/>
                </a:solidFill>
              </a:rPr>
              <a:t>Poiché l’ordine comprende un prima e un poi, vi sarà ordine dove c’è un principio che genera l’ordine e dà luogo a relazioni di precedenza (non necessariamente priorità).</a:t>
            </a:r>
          </a:p>
          <a:p>
            <a:pPr>
              <a:lnSpc>
                <a:spcPct val="120000"/>
              </a:lnSpc>
            </a:pPr>
            <a:endParaRPr lang="it-IT" sz="2400" dirty="0">
              <a:solidFill>
                <a:srgbClr val="000090"/>
              </a:solidFill>
            </a:endParaRPr>
          </a:p>
          <a:p>
            <a:pPr>
              <a:lnSpc>
                <a:spcPct val="120000"/>
              </a:lnSpc>
            </a:pPr>
            <a:r>
              <a:rPr lang="it-IT" sz="2400" dirty="0">
                <a:solidFill>
                  <a:srgbClr val="000090"/>
                </a:solidFill>
              </a:rPr>
              <a:t>Il principio, che è origine e genera precedenza si applica alle realtà distinte, le quali si rapportano tra loro con relazioni.</a:t>
            </a:r>
          </a:p>
        </p:txBody>
      </p:sp>
    </p:spTree>
    <p:extLst>
      <p:ext uri="{BB962C8B-B14F-4D97-AF65-F5344CB8AC3E}">
        <p14:creationId xmlns:p14="http://schemas.microsoft.com/office/powerpoint/2010/main" val="2156538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egnaposto piè di pagina 7"/>
          <p:cNvSpPr>
            <a:spLocks noGrp="1"/>
          </p:cNvSpPr>
          <p:nvPr>
            <p:ph type="ftr" sz="quarter" idx="11"/>
          </p:nvPr>
        </p:nvSpPr>
        <p:spPr/>
        <p:txBody>
          <a:bodyPr/>
          <a:lstStyle/>
          <a:p>
            <a:r>
              <a:rPr lang="it-IT" dirty="0">
                <a:solidFill>
                  <a:schemeClr val="tx1"/>
                </a:solidFill>
              </a:rPr>
              <a:t>M. Di Febo, La Quinta Via</a:t>
            </a:r>
          </a:p>
        </p:txBody>
      </p:sp>
      <p:sp>
        <p:nvSpPr>
          <p:cNvPr id="9" name="Segnaposto numero diapositiva 8"/>
          <p:cNvSpPr>
            <a:spLocks noGrp="1"/>
          </p:cNvSpPr>
          <p:nvPr>
            <p:ph type="sldNum" sz="quarter" idx="12"/>
          </p:nvPr>
        </p:nvSpPr>
        <p:spPr/>
        <p:txBody>
          <a:bodyPr/>
          <a:lstStyle/>
          <a:p>
            <a:fld id="{EDF39988-35F4-AF4A-9CEE-32CF4FD04A0B}" type="slidenum">
              <a:rPr lang="it-IT" smtClean="0">
                <a:solidFill>
                  <a:srgbClr val="000000"/>
                </a:solidFill>
              </a:rPr>
              <a:t>12</a:t>
            </a:fld>
            <a:endParaRPr lang="it-IT" dirty="0">
              <a:solidFill>
                <a:srgbClr val="000000"/>
              </a:solidFill>
            </a:endParaRPr>
          </a:p>
        </p:txBody>
      </p:sp>
      <p:sp>
        <p:nvSpPr>
          <p:cNvPr id="2" name="CasellaDiTesto 1"/>
          <p:cNvSpPr txBox="1"/>
          <p:nvPr/>
        </p:nvSpPr>
        <p:spPr>
          <a:xfrm>
            <a:off x="504826" y="1202735"/>
            <a:ext cx="8115300" cy="3434787"/>
          </a:xfrm>
          <a:prstGeom prst="rect">
            <a:avLst/>
          </a:prstGeom>
          <a:noFill/>
        </p:spPr>
        <p:txBody>
          <a:bodyPr wrap="square" rtlCol="0">
            <a:spAutoFit/>
          </a:bodyPr>
          <a:lstStyle/>
          <a:p>
            <a:pPr>
              <a:lnSpc>
                <a:spcPct val="130000"/>
              </a:lnSpc>
            </a:pPr>
            <a:r>
              <a:rPr lang="it-IT" sz="2400" i="1" dirty="0">
                <a:solidFill>
                  <a:srgbClr val="000090"/>
                </a:solidFill>
                <a:latin typeface="Verdana"/>
                <a:cs typeface="Verdana"/>
              </a:rPr>
              <a:t>Nelle caratteristiche delle sostanze distinte si radica il loro ordinarsi; il fine dà senso all’ordine, anzi  la modalità fondamentale dell’ordine è l’ordine delle finalità; tanto che le creature sono composte da una totalità integrata di parti ognuna delle quali è finalizzata ai propri atti, come per esempio l’occhio al vedere; </a:t>
            </a:r>
          </a:p>
        </p:txBody>
      </p:sp>
      <p:sp>
        <p:nvSpPr>
          <p:cNvPr id="4" name="CasellaDiTesto 3"/>
          <p:cNvSpPr txBox="1"/>
          <p:nvPr/>
        </p:nvSpPr>
        <p:spPr>
          <a:xfrm>
            <a:off x="384859" y="423363"/>
            <a:ext cx="1110250" cy="369332"/>
          </a:xfrm>
          <a:prstGeom prst="rect">
            <a:avLst/>
          </a:prstGeom>
          <a:noFill/>
        </p:spPr>
        <p:txBody>
          <a:bodyPr wrap="none" rtlCol="0">
            <a:spAutoFit/>
          </a:bodyPr>
          <a:lstStyle/>
          <a:p>
            <a:r>
              <a:rPr lang="it-IT" dirty="0"/>
              <a:t>Tommaso</a:t>
            </a:r>
          </a:p>
        </p:txBody>
      </p:sp>
    </p:spTree>
    <p:extLst>
      <p:ext uri="{BB962C8B-B14F-4D97-AF65-F5344CB8AC3E}">
        <p14:creationId xmlns:p14="http://schemas.microsoft.com/office/powerpoint/2010/main" val="37535383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egnaposto piè di pagina 7"/>
          <p:cNvSpPr>
            <a:spLocks noGrp="1"/>
          </p:cNvSpPr>
          <p:nvPr>
            <p:ph type="ftr" sz="quarter" idx="11"/>
          </p:nvPr>
        </p:nvSpPr>
        <p:spPr/>
        <p:txBody>
          <a:bodyPr/>
          <a:lstStyle/>
          <a:p>
            <a:r>
              <a:rPr lang="it-IT" dirty="0">
                <a:solidFill>
                  <a:schemeClr val="tx1"/>
                </a:solidFill>
              </a:rPr>
              <a:t>M. Di Febo, La Quinta Via</a:t>
            </a:r>
          </a:p>
        </p:txBody>
      </p:sp>
      <p:sp>
        <p:nvSpPr>
          <p:cNvPr id="9" name="Segnaposto numero diapositiva 8"/>
          <p:cNvSpPr>
            <a:spLocks noGrp="1"/>
          </p:cNvSpPr>
          <p:nvPr>
            <p:ph type="sldNum" sz="quarter" idx="12"/>
          </p:nvPr>
        </p:nvSpPr>
        <p:spPr/>
        <p:txBody>
          <a:bodyPr/>
          <a:lstStyle/>
          <a:p>
            <a:fld id="{EDF39988-35F4-AF4A-9CEE-32CF4FD04A0B}" type="slidenum">
              <a:rPr lang="it-IT" smtClean="0">
                <a:solidFill>
                  <a:srgbClr val="000000"/>
                </a:solidFill>
              </a:rPr>
              <a:t>13</a:t>
            </a:fld>
            <a:endParaRPr lang="it-IT" dirty="0">
              <a:solidFill>
                <a:srgbClr val="000000"/>
              </a:solidFill>
            </a:endParaRPr>
          </a:p>
        </p:txBody>
      </p:sp>
      <p:sp>
        <p:nvSpPr>
          <p:cNvPr id="2" name="CasellaDiTesto 1"/>
          <p:cNvSpPr txBox="1"/>
          <p:nvPr/>
        </p:nvSpPr>
        <p:spPr>
          <a:xfrm>
            <a:off x="571500" y="1202735"/>
            <a:ext cx="8001000" cy="3646319"/>
          </a:xfrm>
          <a:prstGeom prst="rect">
            <a:avLst/>
          </a:prstGeom>
          <a:noFill/>
        </p:spPr>
        <p:txBody>
          <a:bodyPr wrap="square" rtlCol="0">
            <a:spAutoFit/>
          </a:bodyPr>
          <a:lstStyle/>
          <a:p>
            <a:pPr>
              <a:lnSpc>
                <a:spcPct val="140000"/>
              </a:lnSpc>
            </a:pPr>
            <a:r>
              <a:rPr lang="mr-IN" sz="2400" i="1" dirty="0">
                <a:solidFill>
                  <a:srgbClr val="000090"/>
                </a:solidFill>
                <a:latin typeface="Verdana"/>
                <a:cs typeface="Verdana"/>
              </a:rPr>
              <a:t>…</a:t>
            </a:r>
            <a:r>
              <a:rPr lang="it-IT" sz="2400" i="1" dirty="0">
                <a:solidFill>
                  <a:srgbClr val="000090"/>
                </a:solidFill>
                <a:latin typeface="Verdana"/>
                <a:cs typeface="Verdana"/>
              </a:rPr>
              <a:t> le parti tra di loro sono finalizzate secondo un ordine gerarchico, come per esempio il senso è finalizzato all’intelletto e il polmone al cuore; soprattutto tutte le parti sono finalizzate alla totalità e la totalità è finalizzata a un fine estrinseco, come tutto l’uomo è finalizzato al godimento di Dio.</a:t>
            </a:r>
          </a:p>
        </p:txBody>
      </p:sp>
      <p:sp>
        <p:nvSpPr>
          <p:cNvPr id="4" name="CasellaDiTesto 3"/>
          <p:cNvSpPr txBox="1"/>
          <p:nvPr/>
        </p:nvSpPr>
        <p:spPr>
          <a:xfrm>
            <a:off x="384859" y="423363"/>
            <a:ext cx="1110250" cy="369332"/>
          </a:xfrm>
          <a:prstGeom prst="rect">
            <a:avLst/>
          </a:prstGeom>
          <a:noFill/>
        </p:spPr>
        <p:txBody>
          <a:bodyPr wrap="none" rtlCol="0">
            <a:spAutoFit/>
          </a:bodyPr>
          <a:lstStyle/>
          <a:p>
            <a:r>
              <a:rPr lang="it-IT" dirty="0"/>
              <a:t>Tommaso</a:t>
            </a:r>
          </a:p>
        </p:txBody>
      </p:sp>
    </p:spTree>
    <p:extLst>
      <p:ext uri="{BB962C8B-B14F-4D97-AF65-F5344CB8AC3E}">
        <p14:creationId xmlns:p14="http://schemas.microsoft.com/office/powerpoint/2010/main" val="27759383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egnaposto piè di pagina 7"/>
          <p:cNvSpPr>
            <a:spLocks noGrp="1"/>
          </p:cNvSpPr>
          <p:nvPr>
            <p:ph type="ftr" sz="quarter" idx="11"/>
          </p:nvPr>
        </p:nvSpPr>
        <p:spPr/>
        <p:txBody>
          <a:bodyPr/>
          <a:lstStyle/>
          <a:p>
            <a:r>
              <a:rPr lang="it-IT" dirty="0">
                <a:solidFill>
                  <a:schemeClr val="tx1"/>
                </a:solidFill>
              </a:rPr>
              <a:t>M. Di Febo, La Quinta Via</a:t>
            </a:r>
          </a:p>
        </p:txBody>
      </p:sp>
      <p:sp>
        <p:nvSpPr>
          <p:cNvPr id="9" name="Segnaposto numero diapositiva 8"/>
          <p:cNvSpPr>
            <a:spLocks noGrp="1"/>
          </p:cNvSpPr>
          <p:nvPr>
            <p:ph type="sldNum" sz="quarter" idx="12"/>
          </p:nvPr>
        </p:nvSpPr>
        <p:spPr/>
        <p:txBody>
          <a:bodyPr/>
          <a:lstStyle/>
          <a:p>
            <a:fld id="{EDF39988-35F4-AF4A-9CEE-32CF4FD04A0B}" type="slidenum">
              <a:rPr lang="it-IT" smtClean="0">
                <a:solidFill>
                  <a:srgbClr val="000000"/>
                </a:solidFill>
              </a:rPr>
              <a:t>14</a:t>
            </a:fld>
            <a:endParaRPr lang="it-IT" dirty="0">
              <a:solidFill>
                <a:srgbClr val="000000"/>
              </a:solidFill>
            </a:endParaRPr>
          </a:p>
        </p:txBody>
      </p:sp>
      <p:sp>
        <p:nvSpPr>
          <p:cNvPr id="3" name="CasellaDiTesto 2"/>
          <p:cNvSpPr txBox="1"/>
          <p:nvPr/>
        </p:nvSpPr>
        <p:spPr>
          <a:xfrm>
            <a:off x="447675" y="801769"/>
            <a:ext cx="8086725" cy="4371325"/>
          </a:xfrm>
          <a:prstGeom prst="rect">
            <a:avLst/>
          </a:prstGeom>
          <a:noFill/>
        </p:spPr>
        <p:txBody>
          <a:bodyPr wrap="square" rtlCol="0">
            <a:spAutoFit/>
          </a:bodyPr>
          <a:lstStyle/>
          <a:p>
            <a:pPr>
              <a:lnSpc>
                <a:spcPct val="130000"/>
              </a:lnSpc>
            </a:pPr>
            <a:r>
              <a:rPr lang="it-IT" dirty="0">
                <a:solidFill>
                  <a:srgbClr val="000090"/>
                </a:solidFill>
                <a:latin typeface="Verdana" panose="020B0604030504040204" pitchFamily="34" charset="0"/>
                <a:ea typeface="Verdana" panose="020B0604030504040204" pitchFamily="34" charset="0"/>
                <a:cs typeface="Verdana" panose="020B0604030504040204" pitchFamily="34" charset="0"/>
              </a:rPr>
              <a:t>L’ordine della natura è ordine dei fini, ma l’ordine della natura non è in se stesso il fine ultimo e rimanda al fine ultimo, che non è di ordine naturale.</a:t>
            </a:r>
          </a:p>
          <a:p>
            <a:pPr>
              <a:lnSpc>
                <a:spcPct val="130000"/>
              </a:lnSpc>
            </a:pPr>
            <a:endParaRPr lang="it-IT" dirty="0">
              <a:solidFill>
                <a:srgbClr val="000090"/>
              </a:solidFill>
              <a:latin typeface="Verdana" panose="020B0604030504040204" pitchFamily="34" charset="0"/>
              <a:ea typeface="Verdana" panose="020B0604030504040204" pitchFamily="34" charset="0"/>
              <a:cs typeface="Verdana" panose="020B0604030504040204" pitchFamily="34" charset="0"/>
            </a:endParaRPr>
          </a:p>
          <a:p>
            <a:pPr>
              <a:lnSpc>
                <a:spcPct val="130000"/>
              </a:lnSpc>
            </a:pPr>
            <a:r>
              <a:rPr lang="it-IT" dirty="0">
                <a:solidFill>
                  <a:srgbClr val="000090"/>
                </a:solidFill>
                <a:latin typeface="Verdana" panose="020B0604030504040204" pitchFamily="34" charset="0"/>
                <a:ea typeface="Verdana" panose="020B0604030504040204" pitchFamily="34" charset="0"/>
                <a:cs typeface="Verdana" panose="020B0604030504040204" pitchFamily="34" charset="0"/>
              </a:rPr>
              <a:t>Come tutte le cose che hanno un fine comune convengono necessariamente nell’ordine a tale fine, così tra le parti dell’universo deve esserci un ordine reciproco, e come nell’esercito il bene sta nel suo ordine e nel suo capo, così nell’universo si dà un ordine immanente e un ordine finalizzato a un bene separato.</a:t>
            </a:r>
          </a:p>
          <a:p>
            <a:pPr>
              <a:lnSpc>
                <a:spcPct val="130000"/>
              </a:lnSpc>
            </a:pPr>
            <a:endParaRPr lang="it-IT" dirty="0">
              <a:solidFill>
                <a:srgbClr val="000090"/>
              </a:solidFill>
              <a:latin typeface="Verdana" panose="020B0604030504040204" pitchFamily="34" charset="0"/>
              <a:ea typeface="Verdana" panose="020B0604030504040204" pitchFamily="34" charset="0"/>
              <a:cs typeface="Verdana" panose="020B0604030504040204" pitchFamily="34" charset="0"/>
            </a:endParaRPr>
          </a:p>
          <a:p>
            <a:pPr>
              <a:lnSpc>
                <a:spcPct val="130000"/>
              </a:lnSpc>
            </a:pPr>
            <a:r>
              <a:rPr lang="it-IT" dirty="0">
                <a:solidFill>
                  <a:srgbClr val="000090"/>
                </a:solidFill>
                <a:latin typeface="Verdana" panose="020B0604030504040204" pitchFamily="34" charset="0"/>
                <a:ea typeface="Verdana" panose="020B0604030504040204" pitchFamily="34" charset="0"/>
                <a:cs typeface="Verdana" panose="020B0604030504040204" pitchFamily="34" charset="0"/>
              </a:rPr>
              <a:t>Dunque si dà un ordine tra le parti dell’universo, che convergono verso il fine comune, ma soprattutto si dà l’ordine al fine ultimo.</a:t>
            </a:r>
          </a:p>
        </p:txBody>
      </p:sp>
      <p:sp>
        <p:nvSpPr>
          <p:cNvPr id="6" name="CasellaDiTesto 5"/>
          <p:cNvSpPr txBox="1"/>
          <p:nvPr/>
        </p:nvSpPr>
        <p:spPr>
          <a:xfrm>
            <a:off x="211670" y="153950"/>
            <a:ext cx="1110250" cy="369332"/>
          </a:xfrm>
          <a:prstGeom prst="rect">
            <a:avLst/>
          </a:prstGeom>
          <a:noFill/>
        </p:spPr>
        <p:txBody>
          <a:bodyPr wrap="none" rtlCol="0">
            <a:spAutoFit/>
          </a:bodyPr>
          <a:lstStyle/>
          <a:p>
            <a:r>
              <a:rPr lang="it-IT" dirty="0"/>
              <a:t>Tommaso</a:t>
            </a:r>
          </a:p>
        </p:txBody>
      </p:sp>
    </p:spTree>
    <p:extLst>
      <p:ext uri="{BB962C8B-B14F-4D97-AF65-F5344CB8AC3E}">
        <p14:creationId xmlns:p14="http://schemas.microsoft.com/office/powerpoint/2010/main" val="4145888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egnaposto piè di pagina 7"/>
          <p:cNvSpPr>
            <a:spLocks noGrp="1"/>
          </p:cNvSpPr>
          <p:nvPr>
            <p:ph type="ftr" sz="quarter" idx="11"/>
          </p:nvPr>
        </p:nvSpPr>
        <p:spPr/>
        <p:txBody>
          <a:bodyPr/>
          <a:lstStyle/>
          <a:p>
            <a:r>
              <a:rPr lang="it-IT" dirty="0">
                <a:solidFill>
                  <a:schemeClr val="tx1"/>
                </a:solidFill>
              </a:rPr>
              <a:t>M. Di Febo, La Quinta Via</a:t>
            </a:r>
          </a:p>
        </p:txBody>
      </p:sp>
      <p:sp>
        <p:nvSpPr>
          <p:cNvPr id="9" name="Segnaposto numero diapositiva 8"/>
          <p:cNvSpPr>
            <a:spLocks noGrp="1"/>
          </p:cNvSpPr>
          <p:nvPr>
            <p:ph type="sldNum" sz="quarter" idx="12"/>
          </p:nvPr>
        </p:nvSpPr>
        <p:spPr/>
        <p:txBody>
          <a:bodyPr/>
          <a:lstStyle/>
          <a:p>
            <a:fld id="{EDF39988-35F4-AF4A-9CEE-32CF4FD04A0B}" type="slidenum">
              <a:rPr lang="it-IT" smtClean="0">
                <a:solidFill>
                  <a:srgbClr val="000000"/>
                </a:solidFill>
              </a:rPr>
              <a:t>15</a:t>
            </a:fld>
            <a:endParaRPr lang="it-IT" dirty="0">
              <a:solidFill>
                <a:srgbClr val="000000"/>
              </a:solidFill>
            </a:endParaRPr>
          </a:p>
        </p:txBody>
      </p:sp>
      <p:sp>
        <p:nvSpPr>
          <p:cNvPr id="2" name="CasellaDiTesto 1"/>
          <p:cNvSpPr txBox="1"/>
          <p:nvPr/>
        </p:nvSpPr>
        <p:spPr>
          <a:xfrm>
            <a:off x="1214436" y="298694"/>
            <a:ext cx="6715125" cy="1080296"/>
          </a:xfrm>
          <a:prstGeom prst="rect">
            <a:avLst/>
          </a:prstGeom>
          <a:noFill/>
        </p:spPr>
        <p:txBody>
          <a:bodyPr wrap="square" rtlCol="0">
            <a:spAutoFit/>
          </a:bodyPr>
          <a:lstStyle/>
          <a:p>
            <a:pPr>
              <a:lnSpc>
                <a:spcPct val="120000"/>
              </a:lnSpc>
            </a:pPr>
            <a:r>
              <a:rPr lang="it-IT" dirty="0"/>
              <a:t>Questo ordine dell’ordine è un </a:t>
            </a:r>
            <a:r>
              <a:rPr lang="it-IT" i="1" dirty="0"/>
              <a:t>ordine dei fini</a:t>
            </a:r>
            <a:r>
              <a:rPr lang="it-IT" dirty="0"/>
              <a:t>: ciascuna cosa tende per inclinazione naturale al proprio fine per natura; il disordine, viceversa, consiste in ciò che accade in contrasto con l’inclinazione naturale</a:t>
            </a:r>
          </a:p>
        </p:txBody>
      </p:sp>
      <p:sp>
        <p:nvSpPr>
          <p:cNvPr id="3" name="CasellaDiTesto 2"/>
          <p:cNvSpPr txBox="1"/>
          <p:nvPr/>
        </p:nvSpPr>
        <p:spPr>
          <a:xfrm>
            <a:off x="700087" y="1595877"/>
            <a:ext cx="7743825" cy="3246402"/>
          </a:xfrm>
          <a:prstGeom prst="rect">
            <a:avLst/>
          </a:prstGeom>
          <a:noFill/>
        </p:spPr>
        <p:txBody>
          <a:bodyPr wrap="square" rtlCol="0">
            <a:spAutoFit/>
          </a:bodyPr>
          <a:lstStyle/>
          <a:p>
            <a:pPr>
              <a:lnSpc>
                <a:spcPct val="120000"/>
              </a:lnSpc>
            </a:pPr>
            <a:r>
              <a:rPr lang="it-IT" dirty="0"/>
              <a:t>L’ordine tra la creatura e Dio si dà in duplice modo:</a:t>
            </a:r>
          </a:p>
          <a:p>
            <a:pPr marL="285750" indent="-285750">
              <a:lnSpc>
                <a:spcPct val="120000"/>
              </a:lnSpc>
              <a:buFont typeface="Arial"/>
              <a:buChar char="•"/>
            </a:pPr>
            <a:r>
              <a:rPr lang="it-IT" dirty="0"/>
              <a:t>l’ordine di causazione delle cose da Dio, che è principio del loro essere;</a:t>
            </a:r>
          </a:p>
          <a:p>
            <a:pPr marL="285750" indent="-285750">
              <a:lnSpc>
                <a:spcPct val="120000"/>
              </a:lnSpc>
              <a:buFont typeface="Arial"/>
              <a:buChar char="•"/>
            </a:pPr>
            <a:r>
              <a:rPr lang="it-IT" dirty="0"/>
              <a:t>l’ordine delle cose a Dio, che è loro fine.</a:t>
            </a:r>
          </a:p>
          <a:p>
            <a:pPr>
              <a:lnSpc>
                <a:spcPct val="120000"/>
              </a:lnSpc>
            </a:pPr>
            <a:endParaRPr lang="it-IT" sz="1000" dirty="0"/>
          </a:p>
          <a:p>
            <a:pPr>
              <a:lnSpc>
                <a:spcPct val="120000"/>
              </a:lnSpc>
            </a:pPr>
            <a:r>
              <a:rPr lang="it-IT" dirty="0"/>
              <a:t>L’</a:t>
            </a:r>
            <a:r>
              <a:rPr lang="it-IT" i="1" dirty="0" err="1"/>
              <a:t>ordo</a:t>
            </a:r>
            <a:r>
              <a:rPr lang="it-IT" i="1" dirty="0"/>
              <a:t> ad </a:t>
            </a:r>
            <a:r>
              <a:rPr lang="it-IT" i="1" dirty="0" err="1"/>
              <a:t>Deum</a:t>
            </a:r>
            <a:r>
              <a:rPr lang="it-IT" dirty="0"/>
              <a:t> determina l’ordine reciproco tra le cose (</a:t>
            </a:r>
            <a:r>
              <a:rPr lang="it-IT" i="1" dirty="0" err="1"/>
              <a:t>ordo</a:t>
            </a:r>
            <a:r>
              <a:rPr lang="it-IT" i="1" dirty="0"/>
              <a:t> ad </a:t>
            </a:r>
            <a:r>
              <a:rPr lang="it-IT" i="1" dirty="0" err="1"/>
              <a:t>invicem</a:t>
            </a:r>
            <a:r>
              <a:rPr lang="it-IT" i="1" dirty="0"/>
              <a:t>);</a:t>
            </a:r>
            <a:r>
              <a:rPr lang="it-IT" dirty="0"/>
              <a:t> l’ordine naturale è dunque ordine dei fini naturali che sono </a:t>
            </a:r>
            <a:r>
              <a:rPr lang="it-IT" i="1" dirty="0"/>
              <a:t>mezzi</a:t>
            </a:r>
            <a:r>
              <a:rPr lang="it-IT" dirty="0"/>
              <a:t> al Primo fine.</a:t>
            </a:r>
          </a:p>
          <a:p>
            <a:pPr>
              <a:lnSpc>
                <a:spcPct val="120000"/>
              </a:lnSpc>
            </a:pPr>
            <a:r>
              <a:rPr lang="it-IT" dirty="0"/>
              <a:t>L’universo è una molteplicità ordinata in cui si esprime la perfezione di Dio creatore; essendo impossibile che una sola specie di creature possa esprimere la similitudine a Dio, così la perfezione semplice e una di Dio causa un universo composito e molteplice.</a:t>
            </a:r>
          </a:p>
        </p:txBody>
      </p:sp>
      <p:sp>
        <p:nvSpPr>
          <p:cNvPr id="7" name="Freccia bidirezionale orizzontale 6"/>
          <p:cNvSpPr/>
          <p:nvPr/>
        </p:nvSpPr>
        <p:spPr>
          <a:xfrm>
            <a:off x="3603238" y="5091981"/>
            <a:ext cx="817825" cy="484632"/>
          </a:xfrm>
          <a:prstGeom prst="lef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5" name="Rettangolo 4"/>
          <p:cNvSpPr/>
          <p:nvPr/>
        </p:nvSpPr>
        <p:spPr>
          <a:xfrm>
            <a:off x="1379334" y="4992575"/>
            <a:ext cx="2060179" cy="584775"/>
          </a:xfrm>
          <a:prstGeom prst="rect">
            <a:avLst/>
          </a:prstGeom>
          <a:ln>
            <a:solidFill>
              <a:srgbClr val="002060"/>
            </a:solidFill>
          </a:ln>
        </p:spPr>
        <p:txBody>
          <a:bodyPr wrap="none">
            <a:spAutoFit/>
          </a:bodyPr>
          <a:lstStyle/>
          <a:p>
            <a:r>
              <a:rPr lang="it-IT" sz="3200" dirty="0">
                <a:solidFill>
                  <a:prstClr val="black"/>
                </a:solidFill>
              </a:rPr>
              <a:t>O </a:t>
            </a:r>
            <a:r>
              <a:rPr lang="it-IT" sz="3200" dirty="0" err="1">
                <a:solidFill>
                  <a:prstClr val="black"/>
                </a:solidFill>
              </a:rPr>
              <a:t>R</a:t>
            </a:r>
            <a:r>
              <a:rPr lang="it-IT" sz="3200" dirty="0">
                <a:solidFill>
                  <a:prstClr val="black"/>
                </a:solidFill>
              </a:rPr>
              <a:t> D I </a:t>
            </a:r>
            <a:r>
              <a:rPr lang="it-IT" sz="3200" dirty="0" err="1">
                <a:solidFill>
                  <a:prstClr val="black"/>
                </a:solidFill>
              </a:rPr>
              <a:t>N</a:t>
            </a:r>
            <a:r>
              <a:rPr lang="it-IT" sz="3200" dirty="0">
                <a:solidFill>
                  <a:prstClr val="black"/>
                </a:solidFill>
              </a:rPr>
              <a:t> E </a:t>
            </a:r>
            <a:endParaRPr lang="it-IT" sz="3200" dirty="0"/>
          </a:p>
        </p:txBody>
      </p:sp>
      <p:sp>
        <p:nvSpPr>
          <p:cNvPr id="6" name="Rettangolo 5"/>
          <p:cNvSpPr/>
          <p:nvPr/>
        </p:nvSpPr>
        <p:spPr>
          <a:xfrm>
            <a:off x="4584788" y="4991837"/>
            <a:ext cx="2345514" cy="584775"/>
          </a:xfrm>
          <a:prstGeom prst="rect">
            <a:avLst/>
          </a:prstGeom>
          <a:ln>
            <a:solidFill>
              <a:srgbClr val="002060"/>
            </a:solidFill>
          </a:ln>
        </p:spPr>
        <p:txBody>
          <a:bodyPr wrap="none">
            <a:spAutoFit/>
          </a:bodyPr>
          <a:lstStyle/>
          <a:p>
            <a:r>
              <a:rPr lang="it-IT" sz="3200" dirty="0" err="1">
                <a:solidFill>
                  <a:prstClr val="black"/>
                </a:solidFill>
              </a:rPr>
              <a:t>F</a:t>
            </a:r>
            <a:r>
              <a:rPr lang="it-IT" sz="3200" dirty="0">
                <a:solidFill>
                  <a:prstClr val="black"/>
                </a:solidFill>
              </a:rPr>
              <a:t> I </a:t>
            </a:r>
            <a:r>
              <a:rPr lang="it-IT" sz="3200" dirty="0" err="1">
                <a:solidFill>
                  <a:prstClr val="black"/>
                </a:solidFill>
              </a:rPr>
              <a:t>N</a:t>
            </a:r>
            <a:r>
              <a:rPr lang="it-IT" sz="3200" dirty="0">
                <a:solidFill>
                  <a:prstClr val="black"/>
                </a:solidFill>
              </a:rPr>
              <a:t> A L I T À</a:t>
            </a:r>
            <a:endParaRPr lang="it-IT" sz="3200" dirty="0"/>
          </a:p>
        </p:txBody>
      </p:sp>
    </p:spTree>
    <p:extLst>
      <p:ext uri="{BB962C8B-B14F-4D97-AF65-F5344CB8AC3E}">
        <p14:creationId xmlns:p14="http://schemas.microsoft.com/office/powerpoint/2010/main" val="41097774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egnaposto piè di pagina 7"/>
          <p:cNvSpPr>
            <a:spLocks noGrp="1"/>
          </p:cNvSpPr>
          <p:nvPr>
            <p:ph type="ftr" sz="quarter" idx="11"/>
          </p:nvPr>
        </p:nvSpPr>
        <p:spPr/>
        <p:txBody>
          <a:bodyPr/>
          <a:lstStyle/>
          <a:p>
            <a:r>
              <a:rPr lang="it-IT" dirty="0">
                <a:solidFill>
                  <a:schemeClr val="tx1"/>
                </a:solidFill>
              </a:rPr>
              <a:t>M. Di Febo, La Quinta Via</a:t>
            </a:r>
          </a:p>
        </p:txBody>
      </p:sp>
      <p:sp>
        <p:nvSpPr>
          <p:cNvPr id="9" name="Segnaposto numero diapositiva 8"/>
          <p:cNvSpPr>
            <a:spLocks noGrp="1"/>
          </p:cNvSpPr>
          <p:nvPr>
            <p:ph type="sldNum" sz="quarter" idx="12"/>
          </p:nvPr>
        </p:nvSpPr>
        <p:spPr/>
        <p:txBody>
          <a:bodyPr/>
          <a:lstStyle/>
          <a:p>
            <a:fld id="{EDF39988-35F4-AF4A-9CEE-32CF4FD04A0B}" type="slidenum">
              <a:rPr lang="it-IT" smtClean="0">
                <a:solidFill>
                  <a:srgbClr val="000000"/>
                </a:solidFill>
              </a:rPr>
              <a:t>16</a:t>
            </a:fld>
            <a:endParaRPr lang="it-IT" dirty="0">
              <a:solidFill>
                <a:srgbClr val="000000"/>
              </a:solidFill>
            </a:endParaRPr>
          </a:p>
        </p:txBody>
      </p:sp>
      <p:pic>
        <p:nvPicPr>
          <p:cNvPr id="2" name="Immagine 1"/>
          <p:cNvPicPr>
            <a:picLocks noChangeAspect="1"/>
          </p:cNvPicPr>
          <p:nvPr/>
        </p:nvPicPr>
        <p:blipFill>
          <a:blip r:embed="rId3"/>
          <a:stretch>
            <a:fillRect/>
          </a:stretch>
        </p:blipFill>
        <p:spPr>
          <a:xfrm>
            <a:off x="3743086" y="167899"/>
            <a:ext cx="4840475" cy="6138283"/>
          </a:xfrm>
          <a:prstGeom prst="rect">
            <a:avLst/>
          </a:prstGeom>
        </p:spPr>
      </p:pic>
      <p:sp>
        <p:nvSpPr>
          <p:cNvPr id="3" name="CasellaDiTesto 2"/>
          <p:cNvSpPr txBox="1"/>
          <p:nvPr/>
        </p:nvSpPr>
        <p:spPr>
          <a:xfrm>
            <a:off x="240536" y="509959"/>
            <a:ext cx="3069247" cy="369332"/>
          </a:xfrm>
          <a:prstGeom prst="rect">
            <a:avLst/>
          </a:prstGeom>
          <a:noFill/>
        </p:spPr>
        <p:txBody>
          <a:bodyPr wrap="square" rtlCol="0">
            <a:spAutoFit/>
          </a:bodyPr>
          <a:lstStyle/>
          <a:p>
            <a:r>
              <a:rPr lang="it-IT" b="1" dirty="0"/>
              <a:t>Finalità</a:t>
            </a:r>
            <a:endParaRPr lang="it-IT" dirty="0"/>
          </a:p>
        </p:txBody>
      </p:sp>
      <p:sp>
        <p:nvSpPr>
          <p:cNvPr id="4" name="CasellaDiTesto 3"/>
          <p:cNvSpPr txBox="1"/>
          <p:nvPr/>
        </p:nvSpPr>
        <p:spPr>
          <a:xfrm>
            <a:off x="298264" y="2674885"/>
            <a:ext cx="2511203" cy="2308324"/>
          </a:xfrm>
          <a:prstGeom prst="rect">
            <a:avLst/>
          </a:prstGeom>
          <a:noFill/>
        </p:spPr>
        <p:txBody>
          <a:bodyPr wrap="square" rtlCol="0">
            <a:spAutoFit/>
          </a:bodyPr>
          <a:lstStyle/>
          <a:p>
            <a:r>
              <a:rPr lang="it-IT" dirty="0"/>
              <a:t>pro</a:t>
            </a:r>
          </a:p>
          <a:p>
            <a:r>
              <a:rPr lang="it-IT" dirty="0"/>
              <a:t>    PLATONE</a:t>
            </a:r>
          </a:p>
          <a:p>
            <a:r>
              <a:rPr lang="it-IT" dirty="0"/>
              <a:t>    ARISTOTELE</a:t>
            </a:r>
          </a:p>
          <a:p>
            <a:r>
              <a:rPr lang="it-IT" dirty="0"/>
              <a:t>    ANASSAGORA</a:t>
            </a:r>
          </a:p>
          <a:p>
            <a:endParaRPr lang="it-IT" dirty="0"/>
          </a:p>
          <a:p>
            <a:r>
              <a:rPr lang="it-IT" dirty="0"/>
              <a:t>contro</a:t>
            </a:r>
          </a:p>
          <a:p>
            <a:r>
              <a:rPr lang="it-IT" dirty="0"/>
              <a:t>    EMPEDOCLE</a:t>
            </a:r>
          </a:p>
          <a:p>
            <a:endParaRPr lang="it-IT" dirty="0"/>
          </a:p>
        </p:txBody>
      </p:sp>
      <p:sp>
        <p:nvSpPr>
          <p:cNvPr id="6" name="CasellaDiTesto 5"/>
          <p:cNvSpPr txBox="1"/>
          <p:nvPr/>
        </p:nvSpPr>
        <p:spPr>
          <a:xfrm>
            <a:off x="240536" y="1106517"/>
            <a:ext cx="3069247" cy="923330"/>
          </a:xfrm>
          <a:prstGeom prst="rect">
            <a:avLst/>
          </a:prstGeom>
          <a:noFill/>
        </p:spPr>
        <p:txBody>
          <a:bodyPr wrap="square" rtlCol="0">
            <a:spAutoFit/>
          </a:bodyPr>
          <a:lstStyle/>
          <a:p>
            <a:r>
              <a:rPr lang="it-IT" i="1" dirty="0"/>
              <a:t>« La rispondenza di un complesso di cose o di eventi ad un fine »</a:t>
            </a:r>
            <a:endParaRPr lang="it-IT" dirty="0"/>
          </a:p>
        </p:txBody>
      </p:sp>
    </p:spTree>
    <p:extLst>
      <p:ext uri="{BB962C8B-B14F-4D97-AF65-F5344CB8AC3E}">
        <p14:creationId xmlns:p14="http://schemas.microsoft.com/office/powerpoint/2010/main" val="42175232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egnaposto piè di pagina 7"/>
          <p:cNvSpPr>
            <a:spLocks noGrp="1"/>
          </p:cNvSpPr>
          <p:nvPr>
            <p:ph type="ftr" sz="quarter" idx="11"/>
          </p:nvPr>
        </p:nvSpPr>
        <p:spPr/>
        <p:txBody>
          <a:bodyPr/>
          <a:lstStyle/>
          <a:p>
            <a:r>
              <a:rPr lang="it-IT" dirty="0">
                <a:solidFill>
                  <a:schemeClr val="tx1"/>
                </a:solidFill>
              </a:rPr>
              <a:t>M. Di Febo, La Quinta Via</a:t>
            </a:r>
          </a:p>
        </p:txBody>
      </p:sp>
      <p:sp>
        <p:nvSpPr>
          <p:cNvPr id="9" name="Segnaposto numero diapositiva 8"/>
          <p:cNvSpPr>
            <a:spLocks noGrp="1"/>
          </p:cNvSpPr>
          <p:nvPr>
            <p:ph type="sldNum" sz="quarter" idx="12"/>
          </p:nvPr>
        </p:nvSpPr>
        <p:spPr/>
        <p:txBody>
          <a:bodyPr/>
          <a:lstStyle/>
          <a:p>
            <a:fld id="{EDF39988-35F4-AF4A-9CEE-32CF4FD04A0B}" type="slidenum">
              <a:rPr lang="it-IT" smtClean="0">
                <a:solidFill>
                  <a:srgbClr val="000000"/>
                </a:solidFill>
              </a:rPr>
              <a:t>17</a:t>
            </a:fld>
            <a:endParaRPr lang="it-IT" dirty="0">
              <a:solidFill>
                <a:srgbClr val="000000"/>
              </a:solidFill>
            </a:endParaRPr>
          </a:p>
        </p:txBody>
      </p:sp>
      <p:sp>
        <p:nvSpPr>
          <p:cNvPr id="2" name="CasellaDiTesto 1"/>
          <p:cNvSpPr txBox="1"/>
          <p:nvPr/>
        </p:nvSpPr>
        <p:spPr>
          <a:xfrm>
            <a:off x="346372" y="317522"/>
            <a:ext cx="8543861" cy="2296013"/>
          </a:xfrm>
          <a:prstGeom prst="rect">
            <a:avLst/>
          </a:prstGeom>
          <a:noFill/>
        </p:spPr>
        <p:txBody>
          <a:bodyPr wrap="square" rtlCol="0">
            <a:spAutoFit/>
          </a:bodyPr>
          <a:lstStyle/>
          <a:p>
            <a:pPr>
              <a:lnSpc>
                <a:spcPct val="120000"/>
              </a:lnSpc>
            </a:pPr>
            <a:r>
              <a:rPr lang="it-IT" sz="2400" u="sng" dirty="0">
                <a:solidFill>
                  <a:srgbClr val="000090"/>
                </a:solidFill>
              </a:rPr>
              <a:t>Finalismo </a:t>
            </a:r>
            <a:r>
              <a:rPr lang="it-IT" sz="2400" u="sng" dirty="0" err="1">
                <a:solidFill>
                  <a:srgbClr val="000090"/>
                </a:solidFill>
              </a:rPr>
              <a:t>tommasiano</a:t>
            </a:r>
            <a:endParaRPr lang="it-IT" sz="2400" u="sng" dirty="0">
              <a:solidFill>
                <a:srgbClr val="000090"/>
              </a:solidFill>
            </a:endParaRPr>
          </a:p>
          <a:p>
            <a:pPr>
              <a:lnSpc>
                <a:spcPct val="120000"/>
              </a:lnSpc>
            </a:pPr>
            <a:r>
              <a:rPr lang="it-IT" sz="2400" dirty="0">
                <a:solidFill>
                  <a:srgbClr val="000090"/>
                </a:solidFill>
              </a:rPr>
              <a:t>nei corpi viventi si osserva una finalità incontestabile poiché essi manifestano una propensione verso il conseguimento di certi precisi fini. E questa propensione, che si attua mediante azioni </a:t>
            </a:r>
            <a:r>
              <a:rPr lang="it-IT" sz="2400" b="1" i="1" dirty="0">
                <a:solidFill>
                  <a:srgbClr val="000090"/>
                </a:solidFill>
              </a:rPr>
              <a:t>costantemente</a:t>
            </a:r>
            <a:r>
              <a:rPr lang="it-IT" sz="2400" dirty="0">
                <a:solidFill>
                  <a:srgbClr val="000090"/>
                </a:solidFill>
              </a:rPr>
              <a:t> tese verso lo stesso fine, non è </a:t>
            </a:r>
            <a:r>
              <a:rPr lang="it-IT" sz="2400" b="1" i="1" dirty="0">
                <a:solidFill>
                  <a:srgbClr val="000090"/>
                </a:solidFill>
              </a:rPr>
              <a:t>per caso</a:t>
            </a:r>
            <a:r>
              <a:rPr lang="it-IT" sz="2400" dirty="0">
                <a:solidFill>
                  <a:srgbClr val="000090"/>
                </a:solidFill>
              </a:rPr>
              <a:t>.</a:t>
            </a:r>
          </a:p>
        </p:txBody>
      </p:sp>
      <p:sp>
        <p:nvSpPr>
          <p:cNvPr id="3" name="CasellaDiTesto 2"/>
          <p:cNvSpPr txBox="1"/>
          <p:nvPr/>
        </p:nvSpPr>
        <p:spPr>
          <a:xfrm>
            <a:off x="346372" y="3050137"/>
            <a:ext cx="8476510" cy="1852815"/>
          </a:xfrm>
          <a:prstGeom prst="rect">
            <a:avLst/>
          </a:prstGeom>
          <a:noFill/>
        </p:spPr>
        <p:txBody>
          <a:bodyPr wrap="square" rtlCol="0">
            <a:spAutoFit/>
          </a:bodyPr>
          <a:lstStyle/>
          <a:p>
            <a:pPr>
              <a:lnSpc>
                <a:spcPct val="120000"/>
              </a:lnSpc>
            </a:pPr>
            <a:r>
              <a:rPr lang="it-IT" sz="2400" dirty="0">
                <a:solidFill>
                  <a:srgbClr val="000090"/>
                </a:solidFill>
              </a:rPr>
              <a:t>L'espressione </a:t>
            </a:r>
            <a:r>
              <a:rPr lang="it-IT" sz="2400" b="1" i="1" dirty="0">
                <a:solidFill>
                  <a:srgbClr val="000090"/>
                </a:solidFill>
              </a:rPr>
              <a:t>costantemente</a:t>
            </a:r>
            <a:r>
              <a:rPr lang="it-IT" sz="2400" i="1" dirty="0">
                <a:solidFill>
                  <a:srgbClr val="000090"/>
                </a:solidFill>
              </a:rPr>
              <a:t> </a:t>
            </a:r>
            <a:r>
              <a:rPr lang="it-IT" sz="2400" dirty="0">
                <a:solidFill>
                  <a:srgbClr val="000090"/>
                </a:solidFill>
              </a:rPr>
              <a:t>si oppone a </a:t>
            </a:r>
            <a:r>
              <a:rPr lang="it-IT" sz="2400" b="1" i="1" dirty="0">
                <a:solidFill>
                  <a:srgbClr val="000090"/>
                </a:solidFill>
              </a:rPr>
              <a:t>per caso</a:t>
            </a:r>
            <a:r>
              <a:rPr lang="it-IT" sz="2400" dirty="0">
                <a:solidFill>
                  <a:srgbClr val="000090"/>
                </a:solidFill>
              </a:rPr>
              <a:t>, cioè tra quello che in metafisica è </a:t>
            </a:r>
            <a:r>
              <a:rPr lang="it-IT" sz="2400" i="1" dirty="0">
                <a:solidFill>
                  <a:srgbClr val="000090"/>
                </a:solidFill>
              </a:rPr>
              <a:t>per se</a:t>
            </a:r>
            <a:r>
              <a:rPr lang="it-IT" sz="2400" dirty="0">
                <a:solidFill>
                  <a:srgbClr val="000090"/>
                </a:solidFill>
              </a:rPr>
              <a:t> e quello che è </a:t>
            </a:r>
            <a:r>
              <a:rPr lang="it-IT" sz="2400" i="1" dirty="0">
                <a:solidFill>
                  <a:srgbClr val="000090"/>
                </a:solidFill>
              </a:rPr>
              <a:t>per </a:t>
            </a:r>
            <a:r>
              <a:rPr lang="it-IT" sz="2400" i="1" dirty="0" err="1">
                <a:solidFill>
                  <a:srgbClr val="000090"/>
                </a:solidFill>
              </a:rPr>
              <a:t>accidens</a:t>
            </a:r>
            <a:r>
              <a:rPr lang="it-IT" sz="2400" i="1" dirty="0">
                <a:solidFill>
                  <a:srgbClr val="000090"/>
                </a:solidFill>
              </a:rPr>
              <a:t>:</a:t>
            </a:r>
            <a:endParaRPr lang="it-IT" sz="2400" dirty="0">
              <a:solidFill>
                <a:srgbClr val="000090"/>
              </a:solidFill>
            </a:endParaRPr>
          </a:p>
          <a:p>
            <a:pPr marL="342900" indent="-342900">
              <a:lnSpc>
                <a:spcPct val="120000"/>
              </a:lnSpc>
              <a:buFont typeface="Arial"/>
              <a:buChar char="•"/>
            </a:pPr>
            <a:r>
              <a:rPr lang="it-IT" sz="2400" i="1" dirty="0">
                <a:solidFill>
                  <a:srgbClr val="000090"/>
                </a:solidFill>
              </a:rPr>
              <a:t>per se</a:t>
            </a:r>
            <a:r>
              <a:rPr lang="it-IT" sz="2400" dirty="0">
                <a:solidFill>
                  <a:srgbClr val="000090"/>
                </a:solidFill>
              </a:rPr>
              <a:t>:			ha una causa interna al soggetto;</a:t>
            </a:r>
          </a:p>
          <a:p>
            <a:pPr marL="342900" indent="-342900">
              <a:lnSpc>
                <a:spcPct val="120000"/>
              </a:lnSpc>
              <a:buFont typeface="Arial"/>
              <a:buChar char="•"/>
            </a:pPr>
            <a:r>
              <a:rPr lang="it-IT" sz="2400" i="1" dirty="0">
                <a:solidFill>
                  <a:srgbClr val="000090"/>
                </a:solidFill>
              </a:rPr>
              <a:t>per </a:t>
            </a:r>
            <a:r>
              <a:rPr lang="it-IT" sz="2400" i="1" dirty="0" err="1">
                <a:solidFill>
                  <a:srgbClr val="000090"/>
                </a:solidFill>
              </a:rPr>
              <a:t>accidens</a:t>
            </a:r>
            <a:r>
              <a:rPr lang="it-IT" sz="2400" dirty="0">
                <a:solidFill>
                  <a:srgbClr val="000090"/>
                </a:solidFill>
              </a:rPr>
              <a:t>:	ha una causa esterna al soggetto.</a:t>
            </a:r>
          </a:p>
        </p:txBody>
      </p:sp>
    </p:spTree>
    <p:extLst>
      <p:ext uri="{BB962C8B-B14F-4D97-AF65-F5344CB8AC3E}">
        <p14:creationId xmlns:p14="http://schemas.microsoft.com/office/powerpoint/2010/main" val="6104936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egnaposto piè di pagina 7"/>
          <p:cNvSpPr>
            <a:spLocks noGrp="1"/>
          </p:cNvSpPr>
          <p:nvPr>
            <p:ph type="ftr" sz="quarter" idx="11"/>
          </p:nvPr>
        </p:nvSpPr>
        <p:spPr/>
        <p:txBody>
          <a:bodyPr/>
          <a:lstStyle/>
          <a:p>
            <a:r>
              <a:rPr lang="it-IT" dirty="0">
                <a:solidFill>
                  <a:schemeClr val="tx1"/>
                </a:solidFill>
              </a:rPr>
              <a:t>M. Di Febo, La Quinta Via</a:t>
            </a:r>
          </a:p>
        </p:txBody>
      </p:sp>
      <p:sp>
        <p:nvSpPr>
          <p:cNvPr id="9" name="Segnaposto numero diapositiva 8"/>
          <p:cNvSpPr>
            <a:spLocks noGrp="1"/>
          </p:cNvSpPr>
          <p:nvPr>
            <p:ph type="sldNum" sz="quarter" idx="12"/>
          </p:nvPr>
        </p:nvSpPr>
        <p:spPr/>
        <p:txBody>
          <a:bodyPr/>
          <a:lstStyle/>
          <a:p>
            <a:fld id="{EDF39988-35F4-AF4A-9CEE-32CF4FD04A0B}" type="slidenum">
              <a:rPr lang="it-IT" smtClean="0">
                <a:solidFill>
                  <a:srgbClr val="000000"/>
                </a:solidFill>
              </a:rPr>
              <a:t>18</a:t>
            </a:fld>
            <a:endParaRPr lang="it-IT" dirty="0">
              <a:solidFill>
                <a:srgbClr val="000000"/>
              </a:solidFill>
            </a:endParaRPr>
          </a:p>
        </p:txBody>
      </p:sp>
      <p:sp>
        <p:nvSpPr>
          <p:cNvPr id="2" name="CasellaDiTesto 1"/>
          <p:cNvSpPr txBox="1"/>
          <p:nvPr/>
        </p:nvSpPr>
        <p:spPr>
          <a:xfrm>
            <a:off x="757237" y="340232"/>
            <a:ext cx="7629525" cy="3785652"/>
          </a:xfrm>
          <a:prstGeom prst="rect">
            <a:avLst/>
          </a:prstGeom>
          <a:noFill/>
          <a:ln>
            <a:solidFill>
              <a:srgbClr val="000090"/>
            </a:solidFill>
          </a:ln>
        </p:spPr>
        <p:txBody>
          <a:bodyPr wrap="square" rtlCol="0">
            <a:spAutoFit/>
          </a:bodyPr>
          <a:lstStyle/>
          <a:p>
            <a:r>
              <a:rPr lang="it-IT" sz="2400" dirty="0">
                <a:solidFill>
                  <a:srgbClr val="000090"/>
                </a:solidFill>
              </a:rPr>
              <a:t>Poiché il soggetto è se stesso in ogni circostanza, ha in sé necessariamente, in ogni circostanza, la causa di ciò che gli corrisponde in virtù della propria identità specifica; ciò significa che agirà costantemente, a meno che eventi esterni non glielo impediscano in ragione della contingenza propria degli enti naturali.</a:t>
            </a:r>
          </a:p>
          <a:p>
            <a:endParaRPr lang="it-IT" sz="2400" dirty="0">
              <a:solidFill>
                <a:srgbClr val="000090"/>
              </a:solidFill>
            </a:endParaRPr>
          </a:p>
          <a:p>
            <a:r>
              <a:rPr lang="it-IT" sz="2400" dirty="0">
                <a:solidFill>
                  <a:srgbClr val="000090"/>
                </a:solidFill>
              </a:rPr>
              <a:t>Dunque, poiché le cose operano costantemente allo stesso modo, si deduce la necessità ovvero il carattere </a:t>
            </a:r>
            <a:r>
              <a:rPr lang="it-IT" sz="2400" i="1" dirty="0">
                <a:solidFill>
                  <a:srgbClr val="000090"/>
                </a:solidFill>
              </a:rPr>
              <a:t>per se</a:t>
            </a:r>
            <a:r>
              <a:rPr lang="it-IT" sz="2400" dirty="0">
                <a:solidFill>
                  <a:srgbClr val="000090"/>
                </a:solidFill>
              </a:rPr>
              <a:t> di questo operare; da ciò segue che:</a:t>
            </a:r>
          </a:p>
        </p:txBody>
      </p:sp>
      <p:sp>
        <p:nvSpPr>
          <p:cNvPr id="3" name="CasellaDiTesto 2">
            <a:extLst>
              <a:ext uri="{FF2B5EF4-FFF2-40B4-BE49-F238E27FC236}">
                <a16:creationId xmlns:a16="http://schemas.microsoft.com/office/drawing/2014/main" id="{A10CFCF9-BC83-0942-BF25-3EA139A5F2FD}"/>
              </a:ext>
            </a:extLst>
          </p:cNvPr>
          <p:cNvSpPr txBox="1"/>
          <p:nvPr/>
        </p:nvSpPr>
        <p:spPr>
          <a:xfrm>
            <a:off x="1747795" y="4336027"/>
            <a:ext cx="5648406" cy="1200329"/>
          </a:xfrm>
          <a:prstGeom prst="rect">
            <a:avLst/>
          </a:prstGeom>
          <a:noFill/>
          <a:ln>
            <a:solidFill>
              <a:srgbClr val="002060"/>
            </a:solidFill>
          </a:ln>
        </p:spPr>
        <p:txBody>
          <a:bodyPr wrap="none" rtlCol="0">
            <a:spAutoFit/>
          </a:bodyPr>
          <a:lstStyle/>
          <a:p>
            <a:pPr algn="ctr"/>
            <a:r>
              <a:rPr lang="it-IT" sz="3600" b="1" i="1" dirty="0">
                <a:solidFill>
                  <a:srgbClr val="000090"/>
                </a:solidFill>
              </a:rPr>
              <a:t>il carattere per se è ancorato</a:t>
            </a:r>
          </a:p>
          <a:p>
            <a:pPr algn="ctr"/>
            <a:r>
              <a:rPr lang="it-IT" sz="3600" b="1" i="1" dirty="0">
                <a:solidFill>
                  <a:srgbClr val="000090"/>
                </a:solidFill>
              </a:rPr>
              <a:t>alla forma del soggetto</a:t>
            </a:r>
            <a:endParaRPr lang="it-IT" sz="3600" b="1" i="1" dirty="0"/>
          </a:p>
        </p:txBody>
      </p:sp>
    </p:spTree>
    <p:extLst>
      <p:ext uri="{BB962C8B-B14F-4D97-AF65-F5344CB8AC3E}">
        <p14:creationId xmlns:p14="http://schemas.microsoft.com/office/powerpoint/2010/main" val="16766594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egnaposto piè di pagina 7"/>
          <p:cNvSpPr>
            <a:spLocks noGrp="1"/>
          </p:cNvSpPr>
          <p:nvPr>
            <p:ph type="ftr" sz="quarter" idx="11"/>
          </p:nvPr>
        </p:nvSpPr>
        <p:spPr/>
        <p:txBody>
          <a:bodyPr/>
          <a:lstStyle/>
          <a:p>
            <a:r>
              <a:rPr lang="it-IT" dirty="0">
                <a:solidFill>
                  <a:schemeClr val="tx1"/>
                </a:solidFill>
              </a:rPr>
              <a:t>M. Di Febo, La Quinta Via</a:t>
            </a:r>
          </a:p>
        </p:txBody>
      </p:sp>
      <p:sp>
        <p:nvSpPr>
          <p:cNvPr id="9" name="Segnaposto numero diapositiva 8"/>
          <p:cNvSpPr>
            <a:spLocks noGrp="1"/>
          </p:cNvSpPr>
          <p:nvPr>
            <p:ph type="sldNum" sz="quarter" idx="12"/>
          </p:nvPr>
        </p:nvSpPr>
        <p:spPr/>
        <p:txBody>
          <a:bodyPr/>
          <a:lstStyle/>
          <a:p>
            <a:fld id="{EDF39988-35F4-AF4A-9CEE-32CF4FD04A0B}" type="slidenum">
              <a:rPr lang="it-IT" smtClean="0">
                <a:solidFill>
                  <a:srgbClr val="000000"/>
                </a:solidFill>
              </a:rPr>
              <a:t>19</a:t>
            </a:fld>
            <a:endParaRPr lang="it-IT" dirty="0">
              <a:solidFill>
                <a:srgbClr val="000000"/>
              </a:solidFill>
            </a:endParaRPr>
          </a:p>
        </p:txBody>
      </p:sp>
      <p:sp>
        <p:nvSpPr>
          <p:cNvPr id="3" name="CasellaDiTesto 2"/>
          <p:cNvSpPr txBox="1"/>
          <p:nvPr/>
        </p:nvSpPr>
        <p:spPr>
          <a:xfrm>
            <a:off x="809624" y="492944"/>
            <a:ext cx="7524751" cy="5401479"/>
          </a:xfrm>
          <a:prstGeom prst="rect">
            <a:avLst/>
          </a:prstGeom>
          <a:noFill/>
          <a:ln>
            <a:solidFill>
              <a:srgbClr val="000090"/>
            </a:solidFill>
          </a:ln>
        </p:spPr>
        <p:txBody>
          <a:bodyPr wrap="square" rtlCol="0">
            <a:spAutoFit/>
          </a:bodyPr>
          <a:lstStyle/>
          <a:p>
            <a:r>
              <a:rPr lang="it-IT" sz="2300" i="1" dirty="0">
                <a:solidFill>
                  <a:srgbClr val="000090"/>
                </a:solidFill>
              </a:rPr>
              <a:t>« Ciò che diciamo essere non una certa cosa, ma di quella, sembra che in generale la seconda cosa è sempre potenzialmente la prima. Per esempio, l'armadio non è di terra, né è terra, ma è di legno: questo è allora potenzialmente armadio, e questa è materia dell'armadio »</a:t>
            </a:r>
            <a:endParaRPr lang="it-IT" sz="2300" dirty="0">
              <a:solidFill>
                <a:srgbClr val="000090"/>
              </a:solidFill>
            </a:endParaRPr>
          </a:p>
          <a:p>
            <a:pPr algn="r"/>
            <a:r>
              <a:rPr lang="pt-BR" sz="2300" dirty="0">
                <a:solidFill>
                  <a:srgbClr val="000090"/>
                </a:solidFill>
              </a:rPr>
              <a:t>[</a:t>
            </a:r>
            <a:r>
              <a:rPr lang="pt-BR" sz="2300" i="1" dirty="0">
                <a:solidFill>
                  <a:srgbClr val="000090"/>
                </a:solidFill>
              </a:rPr>
              <a:t>Metafisica</a:t>
            </a:r>
            <a:r>
              <a:rPr lang="pt-BR" sz="2300" dirty="0">
                <a:solidFill>
                  <a:srgbClr val="000090"/>
                </a:solidFill>
              </a:rPr>
              <a:t> IX.7, 1049 a18-23]</a:t>
            </a:r>
          </a:p>
          <a:p>
            <a:endParaRPr lang="pt-BR" sz="2300" dirty="0">
              <a:solidFill>
                <a:srgbClr val="000090"/>
              </a:solidFill>
            </a:endParaRPr>
          </a:p>
          <a:p>
            <a:r>
              <a:rPr lang="pt-BR" sz="2300" dirty="0" err="1">
                <a:solidFill>
                  <a:srgbClr val="000090"/>
                </a:solidFill>
              </a:rPr>
              <a:t>C'è</a:t>
            </a:r>
            <a:r>
              <a:rPr lang="pt-BR" sz="2300" dirty="0">
                <a:solidFill>
                  <a:srgbClr val="000090"/>
                </a:solidFill>
              </a:rPr>
              <a:t> </a:t>
            </a:r>
            <a:r>
              <a:rPr lang="pt-BR" sz="2300" dirty="0" err="1">
                <a:solidFill>
                  <a:srgbClr val="000090"/>
                </a:solidFill>
              </a:rPr>
              <a:t>dunque</a:t>
            </a:r>
            <a:r>
              <a:rPr lang="pt-BR" sz="2300" dirty="0">
                <a:solidFill>
                  <a:srgbClr val="000090"/>
                </a:solidFill>
              </a:rPr>
              <a:t> </a:t>
            </a:r>
            <a:r>
              <a:rPr lang="pt-BR" sz="2300" dirty="0" err="1">
                <a:solidFill>
                  <a:srgbClr val="000090"/>
                </a:solidFill>
              </a:rPr>
              <a:t>un</a:t>
            </a:r>
            <a:r>
              <a:rPr lang="pt-BR" sz="2300" dirty="0">
                <a:solidFill>
                  <a:srgbClr val="000090"/>
                </a:solidFill>
              </a:rPr>
              <a:t> </a:t>
            </a:r>
            <a:r>
              <a:rPr lang="pt-BR" sz="2300" dirty="0" err="1">
                <a:solidFill>
                  <a:srgbClr val="000090"/>
                </a:solidFill>
              </a:rPr>
              <a:t>perfetto</a:t>
            </a:r>
            <a:r>
              <a:rPr lang="pt-BR" sz="2300" dirty="0">
                <a:solidFill>
                  <a:srgbClr val="000090"/>
                </a:solidFill>
              </a:rPr>
              <a:t> </a:t>
            </a:r>
            <a:r>
              <a:rPr lang="pt-BR" sz="2300" dirty="0" err="1">
                <a:solidFill>
                  <a:srgbClr val="000090"/>
                </a:solidFill>
              </a:rPr>
              <a:t>parallelismo</a:t>
            </a:r>
            <a:r>
              <a:rPr lang="pt-BR" sz="2300" dirty="0">
                <a:solidFill>
                  <a:srgbClr val="000090"/>
                </a:solidFill>
              </a:rPr>
              <a:t>:</a:t>
            </a:r>
          </a:p>
          <a:p>
            <a:pPr algn="r"/>
            <a:r>
              <a:rPr lang="pt-BR" sz="2300" i="1" dirty="0">
                <a:solidFill>
                  <a:srgbClr val="000090"/>
                </a:solidFill>
              </a:rPr>
              <a:t>      « </a:t>
            </a:r>
            <a:r>
              <a:rPr lang="pt-BR" sz="2300" i="1" dirty="0" err="1">
                <a:solidFill>
                  <a:srgbClr val="000090"/>
                </a:solidFill>
              </a:rPr>
              <a:t>C’è</a:t>
            </a:r>
            <a:r>
              <a:rPr lang="pt-BR" sz="2300" i="1" dirty="0">
                <a:solidFill>
                  <a:srgbClr val="000090"/>
                </a:solidFill>
              </a:rPr>
              <a:t> da una parte </a:t>
            </a:r>
            <a:r>
              <a:rPr lang="pt-BR" sz="2300" i="1" dirty="0" err="1">
                <a:solidFill>
                  <a:srgbClr val="000090"/>
                </a:solidFill>
              </a:rPr>
              <a:t>la</a:t>
            </a:r>
            <a:r>
              <a:rPr lang="pt-BR" sz="2300" i="1" dirty="0">
                <a:solidFill>
                  <a:srgbClr val="000090"/>
                </a:solidFill>
              </a:rPr>
              <a:t> </a:t>
            </a:r>
            <a:r>
              <a:rPr lang="pt-BR" sz="2300" i="1" dirty="0" err="1">
                <a:solidFill>
                  <a:srgbClr val="000090"/>
                </a:solidFill>
              </a:rPr>
              <a:t>materia</a:t>
            </a:r>
            <a:r>
              <a:rPr lang="pt-BR" sz="2300" i="1" dirty="0">
                <a:solidFill>
                  <a:srgbClr val="000090"/>
                </a:solidFill>
              </a:rPr>
              <a:t> </a:t>
            </a:r>
            <a:r>
              <a:rPr lang="pt-BR" sz="2300" i="1" dirty="0" err="1">
                <a:solidFill>
                  <a:srgbClr val="000090"/>
                </a:solidFill>
              </a:rPr>
              <a:t>dall'altra</a:t>
            </a:r>
            <a:r>
              <a:rPr lang="pt-BR" sz="2300" i="1" dirty="0">
                <a:solidFill>
                  <a:srgbClr val="000090"/>
                </a:solidFill>
              </a:rPr>
              <a:t> </a:t>
            </a:r>
            <a:r>
              <a:rPr lang="pt-BR" sz="2300" i="1" dirty="0" err="1">
                <a:solidFill>
                  <a:srgbClr val="000090"/>
                </a:solidFill>
              </a:rPr>
              <a:t>la</a:t>
            </a:r>
            <a:r>
              <a:rPr lang="pt-BR" sz="2300" i="1" dirty="0">
                <a:solidFill>
                  <a:srgbClr val="000090"/>
                </a:solidFill>
              </a:rPr>
              <a:t> forma, e da</a:t>
            </a:r>
          </a:p>
          <a:p>
            <a:pPr algn="r"/>
            <a:r>
              <a:rPr lang="pt-BR" sz="2300" i="1" dirty="0">
                <a:solidFill>
                  <a:srgbClr val="000090"/>
                </a:solidFill>
              </a:rPr>
              <a:t>una parte </a:t>
            </a:r>
            <a:r>
              <a:rPr lang="pt-BR" sz="2300" i="1" dirty="0" err="1">
                <a:solidFill>
                  <a:srgbClr val="000090"/>
                </a:solidFill>
              </a:rPr>
              <a:t>la</a:t>
            </a:r>
            <a:r>
              <a:rPr lang="pt-BR" sz="2300" i="1" dirty="0">
                <a:solidFill>
                  <a:srgbClr val="000090"/>
                </a:solidFill>
              </a:rPr>
              <a:t> cosa </a:t>
            </a:r>
            <a:r>
              <a:rPr lang="pt-BR" sz="2300" i="1" dirty="0" err="1">
                <a:solidFill>
                  <a:srgbClr val="000090"/>
                </a:solidFill>
              </a:rPr>
              <a:t>potenziale</a:t>
            </a:r>
            <a:r>
              <a:rPr lang="pt-BR" sz="2300" i="1" dirty="0">
                <a:solidFill>
                  <a:srgbClr val="000090"/>
                </a:solidFill>
              </a:rPr>
              <a:t> </a:t>
            </a:r>
            <a:r>
              <a:rPr lang="pt-BR" sz="2300" i="1" dirty="0" err="1">
                <a:solidFill>
                  <a:srgbClr val="000090"/>
                </a:solidFill>
              </a:rPr>
              <a:t>dall'altra</a:t>
            </a:r>
            <a:r>
              <a:rPr lang="pt-BR" sz="2300" i="1" dirty="0">
                <a:solidFill>
                  <a:srgbClr val="000090"/>
                </a:solidFill>
              </a:rPr>
              <a:t> </a:t>
            </a:r>
            <a:r>
              <a:rPr lang="pt-BR" sz="2300" i="1" dirty="0" err="1">
                <a:solidFill>
                  <a:srgbClr val="000090"/>
                </a:solidFill>
              </a:rPr>
              <a:t>quella</a:t>
            </a:r>
            <a:r>
              <a:rPr lang="pt-BR" sz="2300" i="1" dirty="0">
                <a:solidFill>
                  <a:srgbClr val="000090"/>
                </a:solidFill>
              </a:rPr>
              <a:t> operativa »</a:t>
            </a:r>
            <a:endParaRPr lang="pt-BR" sz="2300" dirty="0">
              <a:solidFill>
                <a:srgbClr val="000090"/>
              </a:solidFill>
            </a:endParaRPr>
          </a:p>
          <a:p>
            <a:pPr algn="r"/>
            <a:r>
              <a:rPr lang="it-IT" sz="2300" dirty="0">
                <a:solidFill>
                  <a:srgbClr val="000090"/>
                </a:solidFill>
              </a:rPr>
              <a:t>[</a:t>
            </a:r>
            <a:r>
              <a:rPr lang="it-IT" sz="2300" i="1" dirty="0">
                <a:solidFill>
                  <a:srgbClr val="000090"/>
                </a:solidFill>
              </a:rPr>
              <a:t>Metafisica</a:t>
            </a:r>
            <a:r>
              <a:rPr lang="it-IT" sz="2300" dirty="0">
                <a:solidFill>
                  <a:srgbClr val="000090"/>
                </a:solidFill>
              </a:rPr>
              <a:t>  VIII.6, 1045 a23-24]</a:t>
            </a:r>
          </a:p>
          <a:p>
            <a:endParaRPr lang="it-IT" sz="2300" dirty="0">
              <a:solidFill>
                <a:srgbClr val="000090"/>
              </a:solidFill>
            </a:endParaRPr>
          </a:p>
          <a:p>
            <a:r>
              <a:rPr lang="it-IT" sz="2300" dirty="0">
                <a:solidFill>
                  <a:srgbClr val="000090"/>
                </a:solidFill>
              </a:rPr>
              <a:t>Dunque</a:t>
            </a:r>
          </a:p>
          <a:p>
            <a:pPr algn="r"/>
            <a:r>
              <a:rPr lang="it-IT" sz="2300" i="1" dirty="0">
                <a:solidFill>
                  <a:srgbClr val="000090"/>
                </a:solidFill>
              </a:rPr>
              <a:t>« la sostanza  e l'aspetto sono attualità »</a:t>
            </a:r>
          </a:p>
          <a:p>
            <a:pPr algn="r"/>
            <a:r>
              <a:rPr lang="pt-BR" sz="2300" dirty="0">
                <a:solidFill>
                  <a:srgbClr val="000090"/>
                </a:solidFill>
              </a:rPr>
              <a:t>[</a:t>
            </a:r>
            <a:r>
              <a:rPr lang="pt-BR" sz="2300" i="1" dirty="0">
                <a:solidFill>
                  <a:srgbClr val="000090"/>
                </a:solidFill>
              </a:rPr>
              <a:t>Metafisica</a:t>
            </a:r>
            <a:r>
              <a:rPr lang="pt-BR" sz="2300" dirty="0">
                <a:solidFill>
                  <a:srgbClr val="000090"/>
                </a:solidFill>
              </a:rPr>
              <a:t>  IX.8, 1050 b2-3]</a:t>
            </a:r>
          </a:p>
        </p:txBody>
      </p:sp>
    </p:spTree>
    <p:extLst>
      <p:ext uri="{BB962C8B-B14F-4D97-AF65-F5344CB8AC3E}">
        <p14:creationId xmlns:p14="http://schemas.microsoft.com/office/powerpoint/2010/main" val="15638661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egnaposto piè di pagina 7"/>
          <p:cNvSpPr>
            <a:spLocks noGrp="1"/>
          </p:cNvSpPr>
          <p:nvPr>
            <p:ph type="ftr" sz="quarter" idx="11"/>
          </p:nvPr>
        </p:nvSpPr>
        <p:spPr/>
        <p:txBody>
          <a:bodyPr/>
          <a:lstStyle/>
          <a:p>
            <a:r>
              <a:rPr lang="it-IT" dirty="0">
                <a:solidFill>
                  <a:schemeClr val="tx1"/>
                </a:solidFill>
              </a:rPr>
              <a:t>M. Di Febo, La Quinta Via</a:t>
            </a:r>
          </a:p>
        </p:txBody>
      </p:sp>
      <p:sp>
        <p:nvSpPr>
          <p:cNvPr id="9" name="Segnaposto numero diapositiva 8"/>
          <p:cNvSpPr>
            <a:spLocks noGrp="1"/>
          </p:cNvSpPr>
          <p:nvPr>
            <p:ph type="sldNum" sz="quarter" idx="12"/>
          </p:nvPr>
        </p:nvSpPr>
        <p:spPr/>
        <p:txBody>
          <a:bodyPr/>
          <a:lstStyle/>
          <a:p>
            <a:fld id="{EDF39988-35F4-AF4A-9CEE-32CF4FD04A0B}" type="slidenum">
              <a:rPr lang="it-IT" smtClean="0">
                <a:solidFill>
                  <a:srgbClr val="000000"/>
                </a:solidFill>
              </a:rPr>
              <a:t>2</a:t>
            </a:fld>
            <a:endParaRPr lang="it-IT" dirty="0">
              <a:solidFill>
                <a:srgbClr val="000000"/>
              </a:solidFill>
            </a:endParaRPr>
          </a:p>
        </p:txBody>
      </p:sp>
      <p:sp>
        <p:nvSpPr>
          <p:cNvPr id="2" name="CasellaDiTesto 1"/>
          <p:cNvSpPr txBox="1"/>
          <p:nvPr/>
        </p:nvSpPr>
        <p:spPr>
          <a:xfrm>
            <a:off x="823122" y="1328682"/>
            <a:ext cx="7549201" cy="3970318"/>
          </a:xfrm>
          <a:prstGeom prst="rect">
            <a:avLst/>
          </a:prstGeom>
          <a:noFill/>
        </p:spPr>
        <p:txBody>
          <a:bodyPr wrap="square" rtlCol="0">
            <a:spAutoFit/>
          </a:bodyPr>
          <a:lstStyle/>
          <a:p>
            <a:r>
              <a:rPr lang="it-IT" sz="3600" dirty="0">
                <a:solidFill>
                  <a:srgbClr val="000090"/>
                </a:solidFill>
              </a:rPr>
              <a:t>« Mantengono ancora senso oggi, dopo più di 700 anni, le argomentazioni delle </a:t>
            </a:r>
            <a:r>
              <a:rPr lang="it-IT" sz="3600" i="1" dirty="0">
                <a:solidFill>
                  <a:srgbClr val="000090"/>
                </a:solidFill>
              </a:rPr>
              <a:t>cinque vie</a:t>
            </a:r>
            <a:r>
              <a:rPr lang="it-IT" sz="3600" dirty="0">
                <a:solidFill>
                  <a:srgbClr val="000090"/>
                </a:solidFill>
              </a:rPr>
              <a:t> alla conoscenza di Dio? »</a:t>
            </a:r>
          </a:p>
          <a:p>
            <a:endParaRPr lang="it-IT" dirty="0">
              <a:solidFill>
                <a:srgbClr val="000090"/>
              </a:solidFill>
            </a:endParaRPr>
          </a:p>
          <a:p>
            <a:r>
              <a:rPr lang="it-IT" sz="3600" dirty="0">
                <a:solidFill>
                  <a:srgbClr val="000090"/>
                </a:solidFill>
              </a:rPr>
              <a:t>e </a:t>
            </a:r>
          </a:p>
          <a:p>
            <a:endParaRPr lang="it-IT" dirty="0">
              <a:solidFill>
                <a:srgbClr val="000090"/>
              </a:solidFill>
            </a:endParaRPr>
          </a:p>
          <a:p>
            <a:r>
              <a:rPr lang="it-IT" sz="3600" dirty="0">
                <a:solidFill>
                  <a:srgbClr val="000090"/>
                </a:solidFill>
              </a:rPr>
              <a:t>« Quale valore possiamo oggi attribuire al tomismo? »</a:t>
            </a:r>
          </a:p>
        </p:txBody>
      </p:sp>
      <p:sp>
        <p:nvSpPr>
          <p:cNvPr id="3" name="CasellaDiTesto 2"/>
          <p:cNvSpPr txBox="1"/>
          <p:nvPr/>
        </p:nvSpPr>
        <p:spPr>
          <a:xfrm>
            <a:off x="823122" y="517363"/>
            <a:ext cx="2587780" cy="369332"/>
          </a:xfrm>
          <a:prstGeom prst="rect">
            <a:avLst/>
          </a:prstGeom>
          <a:noFill/>
        </p:spPr>
        <p:txBody>
          <a:bodyPr wrap="none" rtlCol="0">
            <a:spAutoFit/>
          </a:bodyPr>
          <a:lstStyle/>
          <a:p>
            <a:r>
              <a:rPr lang="it-IT" dirty="0"/>
              <a:t>Due domande preliminari</a:t>
            </a:r>
          </a:p>
        </p:txBody>
      </p:sp>
    </p:spTree>
    <p:extLst>
      <p:ext uri="{BB962C8B-B14F-4D97-AF65-F5344CB8AC3E}">
        <p14:creationId xmlns:p14="http://schemas.microsoft.com/office/powerpoint/2010/main" val="3552430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egnaposto piè di pagina 7"/>
          <p:cNvSpPr>
            <a:spLocks noGrp="1"/>
          </p:cNvSpPr>
          <p:nvPr>
            <p:ph type="ftr" sz="quarter" idx="11"/>
          </p:nvPr>
        </p:nvSpPr>
        <p:spPr/>
        <p:txBody>
          <a:bodyPr/>
          <a:lstStyle/>
          <a:p>
            <a:r>
              <a:rPr lang="it-IT" dirty="0">
                <a:solidFill>
                  <a:schemeClr val="tx1"/>
                </a:solidFill>
              </a:rPr>
              <a:t>M. Di Febo, La Quinta Via</a:t>
            </a:r>
          </a:p>
        </p:txBody>
      </p:sp>
      <p:sp>
        <p:nvSpPr>
          <p:cNvPr id="9" name="Segnaposto numero diapositiva 8"/>
          <p:cNvSpPr>
            <a:spLocks noGrp="1"/>
          </p:cNvSpPr>
          <p:nvPr>
            <p:ph type="sldNum" sz="quarter" idx="12"/>
          </p:nvPr>
        </p:nvSpPr>
        <p:spPr/>
        <p:txBody>
          <a:bodyPr/>
          <a:lstStyle/>
          <a:p>
            <a:fld id="{EDF39988-35F4-AF4A-9CEE-32CF4FD04A0B}" type="slidenum">
              <a:rPr lang="it-IT" smtClean="0">
                <a:solidFill>
                  <a:srgbClr val="000000"/>
                </a:solidFill>
              </a:rPr>
              <a:t>20</a:t>
            </a:fld>
            <a:endParaRPr lang="it-IT" dirty="0">
              <a:solidFill>
                <a:srgbClr val="000000"/>
              </a:solidFill>
            </a:endParaRPr>
          </a:p>
        </p:txBody>
      </p:sp>
      <p:pic>
        <p:nvPicPr>
          <p:cNvPr id="2" name="Immagine 1"/>
          <p:cNvPicPr>
            <a:picLocks noChangeAspect="1"/>
          </p:cNvPicPr>
          <p:nvPr/>
        </p:nvPicPr>
        <p:blipFill>
          <a:blip r:embed="rId3"/>
          <a:stretch>
            <a:fillRect/>
          </a:stretch>
        </p:blipFill>
        <p:spPr>
          <a:xfrm>
            <a:off x="3124201" y="1510636"/>
            <a:ext cx="5633820" cy="4589640"/>
          </a:xfrm>
          <a:prstGeom prst="rect">
            <a:avLst/>
          </a:prstGeom>
          <a:ln>
            <a:solidFill>
              <a:srgbClr val="000090"/>
            </a:solidFill>
          </a:ln>
        </p:spPr>
      </p:pic>
      <p:sp>
        <p:nvSpPr>
          <p:cNvPr id="5" name="CasellaDiTesto 4"/>
          <p:cNvSpPr txBox="1"/>
          <p:nvPr/>
        </p:nvSpPr>
        <p:spPr>
          <a:xfrm>
            <a:off x="512839" y="238899"/>
            <a:ext cx="8118322" cy="1015663"/>
          </a:xfrm>
          <a:prstGeom prst="rect">
            <a:avLst/>
          </a:prstGeom>
          <a:noFill/>
          <a:ln>
            <a:solidFill>
              <a:srgbClr val="000090"/>
            </a:solidFill>
          </a:ln>
        </p:spPr>
        <p:txBody>
          <a:bodyPr wrap="square" rtlCol="0">
            <a:spAutoFit/>
          </a:bodyPr>
          <a:lstStyle/>
          <a:p>
            <a:r>
              <a:rPr lang="it-IT" sz="2000" dirty="0">
                <a:solidFill>
                  <a:srgbClr val="000090"/>
                </a:solidFill>
              </a:rPr>
              <a:t>Nelle  sostanze  la causa formale e quella finale tendono a coincidere, perché il fine naturale di qualsiasi cosa è realizzare il proprio essere a modo suo in quanto ogni cosa ha la sua compiutezza inscritta nel suo stesso essere. </a:t>
            </a:r>
          </a:p>
        </p:txBody>
      </p:sp>
      <p:sp>
        <p:nvSpPr>
          <p:cNvPr id="3" name="CasellaDiTesto 2"/>
          <p:cNvSpPr txBox="1"/>
          <p:nvPr/>
        </p:nvSpPr>
        <p:spPr>
          <a:xfrm>
            <a:off x="307886" y="2366985"/>
            <a:ext cx="2511202" cy="2112886"/>
          </a:xfrm>
          <a:prstGeom prst="rect">
            <a:avLst/>
          </a:prstGeom>
          <a:noFill/>
          <a:ln>
            <a:solidFill>
              <a:srgbClr val="000090"/>
            </a:solidFill>
          </a:ln>
        </p:spPr>
        <p:txBody>
          <a:bodyPr wrap="square" rtlCol="0">
            <a:spAutoFit/>
          </a:bodyPr>
          <a:lstStyle/>
          <a:p>
            <a:r>
              <a:rPr lang="it-IT" dirty="0">
                <a:solidFill>
                  <a:srgbClr val="000090"/>
                </a:solidFill>
              </a:rPr>
              <a:t>Aristotele stabilisce un rapporto di coincidenza tra le coppie concettuali</a:t>
            </a:r>
          </a:p>
          <a:p>
            <a:endParaRPr lang="it-IT" sz="800" dirty="0">
              <a:solidFill>
                <a:srgbClr val="000090"/>
              </a:solidFill>
            </a:endParaRPr>
          </a:p>
          <a:p>
            <a:pPr algn="ctr">
              <a:lnSpc>
                <a:spcPct val="130000"/>
              </a:lnSpc>
            </a:pPr>
            <a:r>
              <a:rPr lang="it-IT" b="1" dirty="0">
                <a:solidFill>
                  <a:srgbClr val="000090"/>
                </a:solidFill>
              </a:rPr>
              <a:t>materia/forma</a:t>
            </a:r>
          </a:p>
          <a:p>
            <a:pPr algn="ctr">
              <a:lnSpc>
                <a:spcPct val="130000"/>
              </a:lnSpc>
            </a:pPr>
            <a:r>
              <a:rPr lang="it-IT" dirty="0">
                <a:solidFill>
                  <a:srgbClr val="000090"/>
                </a:solidFill>
              </a:rPr>
              <a:t>e</a:t>
            </a:r>
          </a:p>
          <a:p>
            <a:pPr algn="ctr">
              <a:lnSpc>
                <a:spcPct val="130000"/>
              </a:lnSpc>
            </a:pPr>
            <a:r>
              <a:rPr lang="it-IT" b="1" dirty="0">
                <a:solidFill>
                  <a:srgbClr val="000090"/>
                </a:solidFill>
              </a:rPr>
              <a:t>potenza/atto</a:t>
            </a:r>
          </a:p>
        </p:txBody>
      </p:sp>
    </p:spTree>
    <p:extLst>
      <p:ext uri="{BB962C8B-B14F-4D97-AF65-F5344CB8AC3E}">
        <p14:creationId xmlns:p14="http://schemas.microsoft.com/office/powerpoint/2010/main" val="4193923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egnaposto piè di pagina 7"/>
          <p:cNvSpPr>
            <a:spLocks noGrp="1"/>
          </p:cNvSpPr>
          <p:nvPr>
            <p:ph type="ftr" sz="quarter" idx="11"/>
          </p:nvPr>
        </p:nvSpPr>
        <p:spPr/>
        <p:txBody>
          <a:bodyPr/>
          <a:lstStyle/>
          <a:p>
            <a:r>
              <a:rPr lang="it-IT" dirty="0">
                <a:solidFill>
                  <a:schemeClr val="tx1"/>
                </a:solidFill>
              </a:rPr>
              <a:t>M. Di Febo, La Quinta Via</a:t>
            </a:r>
          </a:p>
        </p:txBody>
      </p:sp>
      <p:sp>
        <p:nvSpPr>
          <p:cNvPr id="9" name="Segnaposto numero diapositiva 8"/>
          <p:cNvSpPr>
            <a:spLocks noGrp="1"/>
          </p:cNvSpPr>
          <p:nvPr>
            <p:ph type="sldNum" sz="quarter" idx="12"/>
          </p:nvPr>
        </p:nvSpPr>
        <p:spPr/>
        <p:txBody>
          <a:bodyPr/>
          <a:lstStyle/>
          <a:p>
            <a:fld id="{EDF39988-35F4-AF4A-9CEE-32CF4FD04A0B}" type="slidenum">
              <a:rPr lang="it-IT" smtClean="0">
                <a:solidFill>
                  <a:srgbClr val="000000"/>
                </a:solidFill>
              </a:rPr>
              <a:t>21</a:t>
            </a:fld>
            <a:endParaRPr lang="it-IT" dirty="0">
              <a:solidFill>
                <a:srgbClr val="000000"/>
              </a:solidFill>
            </a:endParaRPr>
          </a:p>
        </p:txBody>
      </p:sp>
      <p:sp>
        <p:nvSpPr>
          <p:cNvPr id="2" name="CasellaDiTesto 1"/>
          <p:cNvSpPr txBox="1"/>
          <p:nvPr/>
        </p:nvSpPr>
        <p:spPr>
          <a:xfrm>
            <a:off x="529180" y="509960"/>
            <a:ext cx="8157619" cy="3416320"/>
          </a:xfrm>
          <a:prstGeom prst="rect">
            <a:avLst/>
          </a:prstGeom>
          <a:noFill/>
        </p:spPr>
        <p:txBody>
          <a:bodyPr wrap="square" rtlCol="0">
            <a:spAutoFit/>
          </a:bodyPr>
          <a:lstStyle/>
          <a:p>
            <a:r>
              <a:rPr lang="it-IT" dirty="0"/>
              <a:t>L'essere come forma</a:t>
            </a:r>
          </a:p>
          <a:p>
            <a:pPr algn="ctr"/>
            <a:r>
              <a:rPr lang="it-IT" dirty="0"/>
              <a:t>L'essere non è tanto il possesso statico di una forma, quanto il dispiegamento delle potenzialità che la materia, via via sempre più determinata e perfetta, possiede.</a:t>
            </a:r>
          </a:p>
          <a:p>
            <a:endParaRPr lang="it-IT" dirty="0"/>
          </a:p>
          <a:p>
            <a:r>
              <a:rPr lang="it-IT" dirty="0"/>
              <a:t>Aristotele</a:t>
            </a:r>
          </a:p>
          <a:p>
            <a:r>
              <a:rPr lang="it-IT" dirty="0"/>
              <a:t>“</a:t>
            </a:r>
            <a:r>
              <a:rPr lang="mr-IN" dirty="0"/>
              <a:t>…</a:t>
            </a:r>
            <a:r>
              <a:rPr lang="it-IT" dirty="0"/>
              <a:t> </a:t>
            </a:r>
            <a:r>
              <a:rPr lang="it-IT" i="1" dirty="0"/>
              <a:t>ciò è particolarmente evidente nelle indagini naturali perché le diverse forme organiche possono essere spiegate solo sulla base della loro funzione, e cioè della loro finalità: gli occhi sono fatti in un certo modo perché il loro fine è vedere, i muscoli in un certo altro modo perché il loro  fine è muovere il corpo, e così vi</a:t>
            </a:r>
            <a:r>
              <a:rPr lang="it-IT" dirty="0"/>
              <a:t>a.”</a:t>
            </a:r>
          </a:p>
          <a:p>
            <a:endParaRPr lang="it-IT" dirty="0"/>
          </a:p>
          <a:p>
            <a:endParaRPr lang="it-IT" dirty="0"/>
          </a:p>
          <a:p>
            <a:r>
              <a:rPr lang="it-IT" dirty="0"/>
              <a:t>Questa idea può essere estesa all'intera realtà:</a:t>
            </a:r>
          </a:p>
        </p:txBody>
      </p:sp>
      <p:sp>
        <p:nvSpPr>
          <p:cNvPr id="3" name="CasellaDiTesto 2"/>
          <p:cNvSpPr txBox="1"/>
          <p:nvPr/>
        </p:nvSpPr>
        <p:spPr>
          <a:xfrm>
            <a:off x="1252594" y="3926280"/>
            <a:ext cx="6638811" cy="1387431"/>
          </a:xfrm>
          <a:prstGeom prst="rect">
            <a:avLst/>
          </a:prstGeom>
          <a:noFill/>
          <a:ln>
            <a:solidFill>
              <a:srgbClr val="000090"/>
            </a:solidFill>
          </a:ln>
        </p:spPr>
        <p:txBody>
          <a:bodyPr wrap="square" rtlCol="0">
            <a:spAutoFit/>
          </a:bodyPr>
          <a:lstStyle/>
          <a:p>
            <a:pPr algn="ctr">
              <a:lnSpc>
                <a:spcPct val="120000"/>
              </a:lnSpc>
            </a:pPr>
            <a:r>
              <a:rPr lang="it-IT" sz="2800" b="1" dirty="0">
                <a:solidFill>
                  <a:srgbClr val="000090"/>
                </a:solidFill>
              </a:rPr>
              <a:t>ogni cosa è spiegabile nel suo essere</a:t>
            </a:r>
          </a:p>
          <a:p>
            <a:pPr algn="ctr">
              <a:lnSpc>
                <a:spcPct val="120000"/>
              </a:lnSpc>
            </a:pPr>
            <a:r>
              <a:rPr lang="it-IT" sz="1600" b="1" dirty="0">
                <a:solidFill>
                  <a:srgbClr val="000090"/>
                </a:solidFill>
              </a:rPr>
              <a:t>(in una certa forma)</a:t>
            </a:r>
          </a:p>
          <a:p>
            <a:pPr algn="ctr">
              <a:lnSpc>
                <a:spcPct val="120000"/>
              </a:lnSpc>
            </a:pPr>
            <a:r>
              <a:rPr lang="it-IT" sz="2800" b="1" dirty="0">
                <a:solidFill>
                  <a:srgbClr val="000090"/>
                </a:solidFill>
              </a:rPr>
              <a:t>solo come orientamento verso una finalità.</a:t>
            </a:r>
          </a:p>
        </p:txBody>
      </p:sp>
    </p:spTree>
    <p:extLst>
      <p:ext uri="{BB962C8B-B14F-4D97-AF65-F5344CB8AC3E}">
        <p14:creationId xmlns:p14="http://schemas.microsoft.com/office/powerpoint/2010/main" val="30845235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egnaposto piè di pagina 7"/>
          <p:cNvSpPr>
            <a:spLocks noGrp="1"/>
          </p:cNvSpPr>
          <p:nvPr>
            <p:ph type="ftr" sz="quarter" idx="11"/>
          </p:nvPr>
        </p:nvSpPr>
        <p:spPr/>
        <p:txBody>
          <a:bodyPr/>
          <a:lstStyle/>
          <a:p>
            <a:r>
              <a:rPr lang="it-IT" dirty="0">
                <a:solidFill>
                  <a:schemeClr val="tx1"/>
                </a:solidFill>
              </a:rPr>
              <a:t>M. Di Febo, La Quinta Via</a:t>
            </a:r>
          </a:p>
        </p:txBody>
      </p:sp>
      <p:sp>
        <p:nvSpPr>
          <p:cNvPr id="9" name="Segnaposto numero diapositiva 8"/>
          <p:cNvSpPr>
            <a:spLocks noGrp="1"/>
          </p:cNvSpPr>
          <p:nvPr>
            <p:ph type="sldNum" sz="quarter" idx="12"/>
          </p:nvPr>
        </p:nvSpPr>
        <p:spPr/>
        <p:txBody>
          <a:bodyPr/>
          <a:lstStyle/>
          <a:p>
            <a:fld id="{EDF39988-35F4-AF4A-9CEE-32CF4FD04A0B}" type="slidenum">
              <a:rPr lang="it-IT" smtClean="0">
                <a:solidFill>
                  <a:srgbClr val="000000"/>
                </a:solidFill>
              </a:rPr>
              <a:t>22</a:t>
            </a:fld>
            <a:endParaRPr lang="it-IT" dirty="0">
              <a:solidFill>
                <a:srgbClr val="000000"/>
              </a:solidFill>
            </a:endParaRPr>
          </a:p>
        </p:txBody>
      </p:sp>
      <p:sp>
        <p:nvSpPr>
          <p:cNvPr id="2" name="CasellaDiTesto 1"/>
          <p:cNvSpPr txBox="1"/>
          <p:nvPr/>
        </p:nvSpPr>
        <p:spPr>
          <a:xfrm>
            <a:off x="609600" y="452228"/>
            <a:ext cx="7800975" cy="5853910"/>
          </a:xfrm>
          <a:prstGeom prst="rect">
            <a:avLst/>
          </a:prstGeom>
          <a:noFill/>
          <a:ln>
            <a:solidFill>
              <a:srgbClr val="000090"/>
            </a:solidFill>
          </a:ln>
        </p:spPr>
        <p:txBody>
          <a:bodyPr wrap="square" rtlCol="0">
            <a:spAutoFit/>
          </a:bodyPr>
          <a:lstStyle/>
          <a:p>
            <a:r>
              <a:rPr lang="it-IT" dirty="0">
                <a:solidFill>
                  <a:srgbClr val="000090"/>
                </a:solidFill>
              </a:rPr>
              <a:t>L’</a:t>
            </a:r>
            <a:r>
              <a:rPr lang="it-IT" i="1" dirty="0">
                <a:solidFill>
                  <a:srgbClr val="000090"/>
                </a:solidFill>
              </a:rPr>
              <a:t>anteriorità</a:t>
            </a:r>
            <a:r>
              <a:rPr lang="it-IT" dirty="0">
                <a:solidFill>
                  <a:srgbClr val="000090"/>
                </a:solidFill>
              </a:rPr>
              <a:t> dell'attualità rispetto alla potenzialità è il vertice dei concetti di atto e potenza: priorità del senso sul non senso e dell'ordine sul disordine.</a:t>
            </a:r>
          </a:p>
          <a:p>
            <a:endParaRPr lang="it-IT" dirty="0">
              <a:solidFill>
                <a:srgbClr val="000090"/>
              </a:solidFill>
            </a:endParaRPr>
          </a:p>
          <a:p>
            <a:r>
              <a:rPr lang="it-IT" dirty="0">
                <a:solidFill>
                  <a:srgbClr val="000090"/>
                </a:solidFill>
              </a:rPr>
              <a:t>Aristotele:</a:t>
            </a:r>
            <a:endParaRPr lang="it-IT" sz="1400" dirty="0">
              <a:solidFill>
                <a:srgbClr val="000090"/>
              </a:solidFill>
            </a:endParaRPr>
          </a:p>
          <a:p>
            <a:pPr marL="285750" indent="-285750">
              <a:lnSpc>
                <a:spcPct val="120000"/>
              </a:lnSpc>
              <a:buFont typeface="Wingdings" charset="2"/>
              <a:buChar char="§"/>
            </a:pPr>
            <a:r>
              <a:rPr lang="it-IT" i="1" dirty="0">
                <a:solidFill>
                  <a:srgbClr val="000090"/>
                </a:solidFill>
              </a:rPr>
              <a:t>l'attualità è anteriore quanto alla conoscenza che se ne ha: si può infatti concepire una facoltà (per esempio la vista) solo se già se ne conosce l'atto corrispondente (il vedere);</a:t>
            </a:r>
            <a:endParaRPr lang="it-IT" sz="1400" i="1" dirty="0">
              <a:solidFill>
                <a:srgbClr val="000090"/>
              </a:solidFill>
            </a:endParaRPr>
          </a:p>
          <a:p>
            <a:pPr marL="285750" indent="-285750">
              <a:lnSpc>
                <a:spcPct val="120000"/>
              </a:lnSpc>
              <a:buFont typeface="Wingdings" charset="2"/>
              <a:buChar char="§"/>
            </a:pPr>
            <a:r>
              <a:rPr lang="it-IT" i="1" dirty="0">
                <a:solidFill>
                  <a:srgbClr val="000090"/>
                </a:solidFill>
              </a:rPr>
              <a:t>l'attualità è anteriore rispetto al tempo: per esempio, perché sia generato un essere umano, ovvero perché una certa materia assuma l'</a:t>
            </a:r>
            <a:r>
              <a:rPr lang="it-IT" i="1" dirty="0" err="1">
                <a:solidFill>
                  <a:srgbClr val="000090"/>
                </a:solidFill>
              </a:rPr>
              <a:t>ousía</a:t>
            </a:r>
            <a:r>
              <a:rPr lang="it-IT" i="1" dirty="0">
                <a:solidFill>
                  <a:srgbClr val="000090"/>
                </a:solidFill>
              </a:rPr>
              <a:t>  dell'uomo, è necessario che questa forma sia già posseduta dal generante;</a:t>
            </a:r>
            <a:endParaRPr lang="it-IT" sz="1400" i="1" dirty="0">
              <a:solidFill>
                <a:srgbClr val="000090"/>
              </a:solidFill>
            </a:endParaRPr>
          </a:p>
          <a:p>
            <a:pPr marL="285750" indent="-285750">
              <a:lnSpc>
                <a:spcPct val="120000"/>
              </a:lnSpc>
              <a:buFont typeface="Wingdings" charset="2"/>
              <a:buChar char="§"/>
            </a:pPr>
            <a:r>
              <a:rPr lang="it-IT" i="1" dirty="0">
                <a:solidFill>
                  <a:srgbClr val="000090"/>
                </a:solidFill>
              </a:rPr>
              <a:t>l'attualità è anteriore rispetto all'</a:t>
            </a:r>
            <a:r>
              <a:rPr lang="it-IT" i="1" dirty="0" err="1">
                <a:solidFill>
                  <a:srgbClr val="000090"/>
                </a:solidFill>
              </a:rPr>
              <a:t>ousía</a:t>
            </a:r>
            <a:r>
              <a:rPr lang="it-IT" i="1" dirty="0">
                <a:solidFill>
                  <a:srgbClr val="000090"/>
                </a:solidFill>
              </a:rPr>
              <a:t>: infatti l'attualità, come già visto, non soltanto s'identifica con l'</a:t>
            </a:r>
            <a:r>
              <a:rPr lang="it-IT" i="1" dirty="0" err="1">
                <a:solidFill>
                  <a:srgbClr val="000090"/>
                </a:solidFill>
              </a:rPr>
              <a:t>ousía</a:t>
            </a:r>
            <a:r>
              <a:rPr lang="it-IT" i="1" dirty="0">
                <a:solidFill>
                  <a:srgbClr val="000090"/>
                </a:solidFill>
              </a:rPr>
              <a:t>, ma rappresenta anche il fine verso cui tende ogni processo, naturale e non.</a:t>
            </a:r>
            <a:endParaRPr lang="it-IT" sz="1400" i="1" dirty="0">
              <a:solidFill>
                <a:srgbClr val="000090"/>
              </a:solidFill>
            </a:endParaRPr>
          </a:p>
          <a:p>
            <a:pPr>
              <a:lnSpc>
                <a:spcPct val="120000"/>
              </a:lnSpc>
            </a:pPr>
            <a:endParaRPr lang="it-IT" sz="1400" b="1" i="1" dirty="0">
              <a:solidFill>
                <a:srgbClr val="000090"/>
              </a:solidFill>
            </a:endParaRPr>
          </a:p>
          <a:p>
            <a:pPr>
              <a:lnSpc>
                <a:spcPct val="120000"/>
              </a:lnSpc>
            </a:pPr>
            <a:r>
              <a:rPr lang="it-IT" sz="1400" b="1" i="1" dirty="0">
                <a:solidFill>
                  <a:srgbClr val="000090"/>
                </a:solidFill>
              </a:rPr>
              <a:t>    </a:t>
            </a:r>
            <a:r>
              <a:rPr lang="it-IT" b="1" i="1" dirty="0">
                <a:solidFill>
                  <a:srgbClr val="000090"/>
                </a:solidFill>
              </a:rPr>
              <a:t>« Infatti gli animali non vedono affinché abbiano la vista, ma hanno la vista</a:t>
            </a:r>
          </a:p>
          <a:p>
            <a:pPr marL="96838" lvl="1" algn="r"/>
            <a:r>
              <a:rPr lang="it-IT" b="1" i="1" dirty="0">
                <a:solidFill>
                  <a:srgbClr val="000090"/>
                </a:solidFill>
              </a:rPr>
              <a:t>affinché vedano, e ugualmente [gli uomini] possiedono la tecnica della costruzione affinché costruiscano e la capacità di indagare affinché indaghino »</a:t>
            </a:r>
            <a:endParaRPr lang="it-IT" sz="2000" b="1" dirty="0">
              <a:solidFill>
                <a:srgbClr val="000090"/>
              </a:solidFill>
            </a:endParaRPr>
          </a:p>
          <a:p>
            <a:pPr algn="r"/>
            <a:r>
              <a:rPr lang="pt-BR" dirty="0">
                <a:solidFill>
                  <a:srgbClr val="000090"/>
                </a:solidFill>
              </a:rPr>
              <a:t>[</a:t>
            </a:r>
            <a:r>
              <a:rPr lang="pt-BR" i="1" dirty="0">
                <a:solidFill>
                  <a:srgbClr val="000090"/>
                </a:solidFill>
              </a:rPr>
              <a:t>Metafisica</a:t>
            </a:r>
            <a:r>
              <a:rPr lang="pt-BR" dirty="0">
                <a:solidFill>
                  <a:srgbClr val="000090"/>
                </a:solidFill>
              </a:rPr>
              <a:t>  IX.8, 1050 a10-12]</a:t>
            </a:r>
            <a:endParaRPr lang="pt-BR" sz="1400" dirty="0">
              <a:solidFill>
                <a:srgbClr val="000090"/>
              </a:solidFill>
            </a:endParaRPr>
          </a:p>
        </p:txBody>
      </p:sp>
    </p:spTree>
    <p:extLst>
      <p:ext uri="{BB962C8B-B14F-4D97-AF65-F5344CB8AC3E}">
        <p14:creationId xmlns:p14="http://schemas.microsoft.com/office/powerpoint/2010/main" val="20965016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egnaposto piè di pagina 7"/>
          <p:cNvSpPr>
            <a:spLocks noGrp="1"/>
          </p:cNvSpPr>
          <p:nvPr>
            <p:ph type="ftr" sz="quarter" idx="11"/>
          </p:nvPr>
        </p:nvSpPr>
        <p:spPr/>
        <p:txBody>
          <a:bodyPr/>
          <a:lstStyle/>
          <a:p>
            <a:r>
              <a:rPr lang="it-IT" dirty="0">
                <a:solidFill>
                  <a:schemeClr val="tx1"/>
                </a:solidFill>
              </a:rPr>
              <a:t>M. Di Febo, La Quinta Via</a:t>
            </a:r>
          </a:p>
        </p:txBody>
      </p:sp>
      <p:sp>
        <p:nvSpPr>
          <p:cNvPr id="9" name="Segnaposto numero diapositiva 8"/>
          <p:cNvSpPr>
            <a:spLocks noGrp="1"/>
          </p:cNvSpPr>
          <p:nvPr>
            <p:ph type="sldNum" sz="quarter" idx="12"/>
          </p:nvPr>
        </p:nvSpPr>
        <p:spPr/>
        <p:txBody>
          <a:bodyPr/>
          <a:lstStyle/>
          <a:p>
            <a:fld id="{EDF39988-35F4-AF4A-9CEE-32CF4FD04A0B}" type="slidenum">
              <a:rPr lang="it-IT" smtClean="0">
                <a:solidFill>
                  <a:srgbClr val="000000"/>
                </a:solidFill>
              </a:rPr>
              <a:t>23</a:t>
            </a:fld>
            <a:endParaRPr lang="it-IT" dirty="0">
              <a:solidFill>
                <a:srgbClr val="000000"/>
              </a:solidFill>
            </a:endParaRPr>
          </a:p>
        </p:txBody>
      </p:sp>
      <p:pic>
        <p:nvPicPr>
          <p:cNvPr id="2" name="Immagine 1"/>
          <p:cNvPicPr>
            <a:picLocks noChangeAspect="1"/>
          </p:cNvPicPr>
          <p:nvPr/>
        </p:nvPicPr>
        <p:blipFill>
          <a:blip r:embed="rId3"/>
          <a:stretch>
            <a:fillRect/>
          </a:stretch>
        </p:blipFill>
        <p:spPr>
          <a:xfrm>
            <a:off x="5319454" y="336766"/>
            <a:ext cx="3704447" cy="5712995"/>
          </a:xfrm>
          <a:prstGeom prst="rect">
            <a:avLst/>
          </a:prstGeom>
          <a:ln>
            <a:solidFill>
              <a:srgbClr val="000090"/>
            </a:solidFill>
          </a:ln>
        </p:spPr>
      </p:pic>
      <p:sp>
        <p:nvSpPr>
          <p:cNvPr id="5" name="CasellaDiTesto 4"/>
          <p:cNvSpPr txBox="1"/>
          <p:nvPr/>
        </p:nvSpPr>
        <p:spPr>
          <a:xfrm>
            <a:off x="115457" y="182814"/>
            <a:ext cx="5060891" cy="5729262"/>
          </a:xfrm>
          <a:prstGeom prst="rect">
            <a:avLst/>
          </a:prstGeom>
          <a:noFill/>
        </p:spPr>
        <p:txBody>
          <a:bodyPr wrap="square" rtlCol="0">
            <a:spAutoFit/>
          </a:bodyPr>
          <a:lstStyle/>
          <a:p>
            <a:r>
              <a:rPr lang="it-IT" dirty="0"/>
              <a:t>La causa formale e quella finale sono le più importanti in quanto la loro conoscenza corrisponde all’essenza razionale della cosa, cioè alla sostanza. La necessità causale è dunque la stessa necessità dell’essere sostanziale, per cui ciò che è non può essere diverso da come è.</a:t>
            </a:r>
          </a:p>
          <a:p>
            <a:endParaRPr lang="it-IT" dirty="0"/>
          </a:p>
          <a:p>
            <a:r>
              <a:rPr lang="it-IT" u="sng" dirty="0"/>
              <a:t>Forma e scopo definiscono il senso della realtà.</a:t>
            </a:r>
          </a:p>
          <a:p>
            <a:endParaRPr lang="it-IT" dirty="0"/>
          </a:p>
          <a:p>
            <a:r>
              <a:rPr lang="it-IT" dirty="0"/>
              <a:t>Aristotele:</a:t>
            </a:r>
          </a:p>
          <a:p>
            <a:pPr>
              <a:lnSpc>
                <a:spcPct val="130000"/>
              </a:lnSpc>
            </a:pPr>
            <a:r>
              <a:rPr lang="it-IT" dirty="0"/>
              <a:t>« </a:t>
            </a:r>
            <a:r>
              <a:rPr lang="it-IT" i="1" dirty="0"/>
              <a:t>Ciascuna sostanza si genera a partire da un sinonimo (non solo, le cose che sono sostanze per natura, ma anche le altre); infatti (le cose), si generano per arte o </a:t>
            </a:r>
            <a:r>
              <a:rPr lang="pt-BR" i="1" dirty="0"/>
              <a:t>per natura [...].</a:t>
            </a:r>
            <a:r>
              <a:rPr lang="it-IT" i="1" dirty="0"/>
              <a:t> L'arte dunque è principio (presente) in altro, mentre la natura è principio (presente) nella cosa stessa (un uomo, infatti, genera un uomo), e le rimanenti cause sono privazioni di queste. </a:t>
            </a:r>
            <a:r>
              <a:rPr lang="it-IT" dirty="0"/>
              <a:t>»</a:t>
            </a:r>
          </a:p>
        </p:txBody>
      </p:sp>
    </p:spTree>
    <p:extLst>
      <p:ext uri="{BB962C8B-B14F-4D97-AF65-F5344CB8AC3E}">
        <p14:creationId xmlns:p14="http://schemas.microsoft.com/office/powerpoint/2010/main" val="15620493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egnaposto piè di pagina 7"/>
          <p:cNvSpPr>
            <a:spLocks noGrp="1"/>
          </p:cNvSpPr>
          <p:nvPr>
            <p:ph type="ftr" sz="quarter" idx="11"/>
          </p:nvPr>
        </p:nvSpPr>
        <p:spPr/>
        <p:txBody>
          <a:bodyPr/>
          <a:lstStyle/>
          <a:p>
            <a:r>
              <a:rPr lang="it-IT" dirty="0">
                <a:solidFill>
                  <a:schemeClr val="tx1"/>
                </a:solidFill>
              </a:rPr>
              <a:t>M. Di Febo, La Quinta Via</a:t>
            </a:r>
          </a:p>
        </p:txBody>
      </p:sp>
      <p:sp>
        <p:nvSpPr>
          <p:cNvPr id="9" name="Segnaposto numero diapositiva 8"/>
          <p:cNvSpPr>
            <a:spLocks noGrp="1"/>
          </p:cNvSpPr>
          <p:nvPr>
            <p:ph type="sldNum" sz="quarter" idx="12"/>
          </p:nvPr>
        </p:nvSpPr>
        <p:spPr/>
        <p:txBody>
          <a:bodyPr/>
          <a:lstStyle/>
          <a:p>
            <a:fld id="{EDF39988-35F4-AF4A-9CEE-32CF4FD04A0B}" type="slidenum">
              <a:rPr lang="it-IT" smtClean="0">
                <a:solidFill>
                  <a:srgbClr val="000000"/>
                </a:solidFill>
              </a:rPr>
              <a:t>24</a:t>
            </a:fld>
            <a:endParaRPr lang="it-IT" dirty="0">
              <a:solidFill>
                <a:srgbClr val="000000"/>
              </a:solidFill>
            </a:endParaRPr>
          </a:p>
        </p:txBody>
      </p:sp>
      <p:pic>
        <p:nvPicPr>
          <p:cNvPr id="2" name="Immagine 1"/>
          <p:cNvPicPr>
            <a:picLocks noChangeAspect="1"/>
          </p:cNvPicPr>
          <p:nvPr/>
        </p:nvPicPr>
        <p:blipFill>
          <a:blip r:embed="rId3"/>
          <a:stretch>
            <a:fillRect/>
          </a:stretch>
        </p:blipFill>
        <p:spPr>
          <a:xfrm>
            <a:off x="533400" y="1322521"/>
            <a:ext cx="8077200" cy="4889500"/>
          </a:xfrm>
          <a:prstGeom prst="rect">
            <a:avLst/>
          </a:prstGeom>
          <a:ln>
            <a:solidFill>
              <a:srgbClr val="000090"/>
            </a:solidFill>
          </a:ln>
        </p:spPr>
      </p:pic>
      <p:sp>
        <p:nvSpPr>
          <p:cNvPr id="3" name="CasellaDiTesto 2"/>
          <p:cNvSpPr txBox="1"/>
          <p:nvPr/>
        </p:nvSpPr>
        <p:spPr>
          <a:xfrm>
            <a:off x="288644" y="269412"/>
            <a:ext cx="8563104" cy="646331"/>
          </a:xfrm>
          <a:prstGeom prst="rect">
            <a:avLst/>
          </a:prstGeom>
          <a:noFill/>
        </p:spPr>
        <p:txBody>
          <a:bodyPr wrap="square" rtlCol="0">
            <a:spAutoFit/>
          </a:bodyPr>
          <a:lstStyle/>
          <a:p>
            <a:r>
              <a:rPr lang="it-IT" b="1" dirty="0"/>
              <a:t>Finalità</a:t>
            </a:r>
          </a:p>
          <a:p>
            <a:r>
              <a:rPr lang="it-IT" dirty="0"/>
              <a:t>tre livelli di potenza crescente</a:t>
            </a:r>
          </a:p>
        </p:txBody>
      </p:sp>
    </p:spTree>
    <p:extLst>
      <p:ext uri="{BB962C8B-B14F-4D97-AF65-F5344CB8AC3E}">
        <p14:creationId xmlns:p14="http://schemas.microsoft.com/office/powerpoint/2010/main" val="15206403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egnaposto piè di pagina 7"/>
          <p:cNvSpPr>
            <a:spLocks noGrp="1"/>
          </p:cNvSpPr>
          <p:nvPr>
            <p:ph type="ftr" sz="quarter" idx="11"/>
          </p:nvPr>
        </p:nvSpPr>
        <p:spPr/>
        <p:txBody>
          <a:bodyPr/>
          <a:lstStyle/>
          <a:p>
            <a:r>
              <a:rPr lang="it-IT" dirty="0">
                <a:solidFill>
                  <a:schemeClr val="tx1"/>
                </a:solidFill>
              </a:rPr>
              <a:t>M. Di Febo, La Quinta Via</a:t>
            </a:r>
          </a:p>
        </p:txBody>
      </p:sp>
      <p:sp>
        <p:nvSpPr>
          <p:cNvPr id="9" name="Segnaposto numero diapositiva 8"/>
          <p:cNvSpPr>
            <a:spLocks noGrp="1"/>
          </p:cNvSpPr>
          <p:nvPr>
            <p:ph type="sldNum" sz="quarter" idx="12"/>
          </p:nvPr>
        </p:nvSpPr>
        <p:spPr/>
        <p:txBody>
          <a:bodyPr/>
          <a:lstStyle/>
          <a:p>
            <a:fld id="{EDF39988-35F4-AF4A-9CEE-32CF4FD04A0B}" type="slidenum">
              <a:rPr lang="it-IT" smtClean="0">
                <a:solidFill>
                  <a:srgbClr val="000000"/>
                </a:solidFill>
              </a:rPr>
              <a:t>25</a:t>
            </a:fld>
            <a:endParaRPr lang="it-IT" dirty="0">
              <a:solidFill>
                <a:srgbClr val="000000"/>
              </a:solidFill>
            </a:endParaRPr>
          </a:p>
        </p:txBody>
      </p:sp>
      <p:sp>
        <p:nvSpPr>
          <p:cNvPr id="2" name="Rettangolo 1"/>
          <p:cNvSpPr/>
          <p:nvPr/>
        </p:nvSpPr>
        <p:spPr>
          <a:xfrm>
            <a:off x="218870" y="136525"/>
            <a:ext cx="8689156" cy="1708609"/>
          </a:xfrm>
          <a:prstGeom prst="rect">
            <a:avLst/>
          </a:prstGeom>
        </p:spPr>
        <p:txBody>
          <a:bodyPr wrap="square">
            <a:spAutoFit/>
          </a:bodyPr>
          <a:lstStyle/>
          <a:p>
            <a:pPr>
              <a:lnSpc>
                <a:spcPct val="150000"/>
              </a:lnSpc>
            </a:pPr>
            <a:r>
              <a:rPr lang="it-IT" b="1" dirty="0">
                <a:latin typeface="Verdana, sans-serif"/>
              </a:rPr>
              <a:t>Analisi teoretica</a:t>
            </a:r>
            <a:endParaRPr lang="it-IT" dirty="0"/>
          </a:p>
          <a:p>
            <a:pPr>
              <a:lnSpc>
                <a:spcPct val="150000"/>
              </a:lnSpc>
            </a:pPr>
            <a:r>
              <a:rPr lang="it-IT" dirty="0">
                <a:latin typeface="Verdana, sans-serif"/>
              </a:rPr>
              <a:t>Questa dimostrazione muove dal </a:t>
            </a:r>
            <a:r>
              <a:rPr lang="it-IT" i="1" dirty="0">
                <a:latin typeface="Verdana, sans-serif"/>
              </a:rPr>
              <a:t>governo delle cose</a:t>
            </a:r>
            <a:r>
              <a:rPr lang="it-IT" dirty="0">
                <a:latin typeface="Verdana, sans-serif"/>
              </a:rPr>
              <a:t> cioè la realizzazione del piano provvidenziale di Dio il quale conosce le sue creature e il modo di organizzarle per porre in essere la finalità necessaria.</a:t>
            </a:r>
            <a:endParaRPr lang="it-IT" dirty="0"/>
          </a:p>
        </p:txBody>
      </p:sp>
      <p:pic>
        <p:nvPicPr>
          <p:cNvPr id="5" name="Immagine 4">
            <a:extLst>
              <a:ext uri="{FF2B5EF4-FFF2-40B4-BE49-F238E27FC236}">
                <a16:creationId xmlns:a16="http://schemas.microsoft.com/office/drawing/2014/main" id="{B64D2930-1CFD-364C-84F7-99DA0064FC2D}"/>
              </a:ext>
            </a:extLst>
          </p:cNvPr>
          <p:cNvPicPr>
            <a:picLocks noChangeAspect="1"/>
          </p:cNvPicPr>
          <p:nvPr/>
        </p:nvPicPr>
        <p:blipFill>
          <a:blip r:embed="rId3"/>
          <a:stretch>
            <a:fillRect/>
          </a:stretch>
        </p:blipFill>
        <p:spPr>
          <a:xfrm>
            <a:off x="1096348" y="1981200"/>
            <a:ext cx="6934200" cy="2895600"/>
          </a:xfrm>
          <a:prstGeom prst="rect">
            <a:avLst/>
          </a:prstGeom>
        </p:spPr>
      </p:pic>
      <p:sp>
        <p:nvSpPr>
          <p:cNvPr id="4" name="CasellaDiTesto 3">
            <a:extLst>
              <a:ext uri="{FF2B5EF4-FFF2-40B4-BE49-F238E27FC236}">
                <a16:creationId xmlns:a16="http://schemas.microsoft.com/office/drawing/2014/main" id="{531A53DC-EE17-6E49-919B-92BAEE12231D}"/>
              </a:ext>
            </a:extLst>
          </p:cNvPr>
          <p:cNvSpPr txBox="1"/>
          <p:nvPr/>
        </p:nvSpPr>
        <p:spPr>
          <a:xfrm>
            <a:off x="457200" y="5032529"/>
            <a:ext cx="8367252" cy="1293111"/>
          </a:xfrm>
          <a:prstGeom prst="rect">
            <a:avLst/>
          </a:prstGeom>
          <a:noFill/>
        </p:spPr>
        <p:txBody>
          <a:bodyPr wrap="square" rtlCol="0">
            <a:spAutoFit/>
          </a:bodyPr>
          <a:lstStyle/>
          <a:p>
            <a:pPr>
              <a:lnSpc>
                <a:spcPct val="150000"/>
              </a:lnSpc>
            </a:pPr>
            <a:r>
              <a:rPr lang="it-IT" dirty="0">
                <a:latin typeface="Verdana, sans-serif"/>
              </a:rPr>
              <a:t>La finalità considerata è intrinseca ad ogni ente considerato, è l’orientamento di tutte le attività di un ente al bene dell’ente stesso che opera e non al bene di un altro ente (finalità estrinseca).</a:t>
            </a:r>
            <a:endParaRPr lang="it-IT" dirty="0"/>
          </a:p>
        </p:txBody>
      </p:sp>
    </p:spTree>
    <p:extLst>
      <p:ext uri="{BB962C8B-B14F-4D97-AF65-F5344CB8AC3E}">
        <p14:creationId xmlns:p14="http://schemas.microsoft.com/office/powerpoint/2010/main" val="31316422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egnaposto piè di pagina 7"/>
          <p:cNvSpPr>
            <a:spLocks noGrp="1"/>
          </p:cNvSpPr>
          <p:nvPr>
            <p:ph type="ftr" sz="quarter" idx="11"/>
          </p:nvPr>
        </p:nvSpPr>
        <p:spPr/>
        <p:txBody>
          <a:bodyPr/>
          <a:lstStyle/>
          <a:p>
            <a:r>
              <a:rPr lang="it-IT" dirty="0">
                <a:solidFill>
                  <a:schemeClr val="tx1"/>
                </a:solidFill>
              </a:rPr>
              <a:t>M. Di Febo, La Quinta Via</a:t>
            </a:r>
          </a:p>
        </p:txBody>
      </p:sp>
      <p:sp>
        <p:nvSpPr>
          <p:cNvPr id="9" name="Segnaposto numero diapositiva 8"/>
          <p:cNvSpPr>
            <a:spLocks noGrp="1"/>
          </p:cNvSpPr>
          <p:nvPr>
            <p:ph type="sldNum" sz="quarter" idx="12"/>
          </p:nvPr>
        </p:nvSpPr>
        <p:spPr/>
        <p:txBody>
          <a:bodyPr/>
          <a:lstStyle/>
          <a:p>
            <a:fld id="{EDF39988-35F4-AF4A-9CEE-32CF4FD04A0B}" type="slidenum">
              <a:rPr lang="it-IT" smtClean="0">
                <a:solidFill>
                  <a:srgbClr val="000000"/>
                </a:solidFill>
              </a:rPr>
              <a:t>26</a:t>
            </a:fld>
            <a:endParaRPr lang="it-IT" dirty="0">
              <a:solidFill>
                <a:srgbClr val="000000"/>
              </a:solidFill>
            </a:endParaRPr>
          </a:p>
        </p:txBody>
      </p:sp>
      <p:sp>
        <p:nvSpPr>
          <p:cNvPr id="2" name="CasellaDiTesto 1"/>
          <p:cNvSpPr txBox="1"/>
          <p:nvPr/>
        </p:nvSpPr>
        <p:spPr>
          <a:xfrm>
            <a:off x="560452" y="3431102"/>
            <a:ext cx="7639637" cy="1938992"/>
          </a:xfrm>
          <a:prstGeom prst="rect">
            <a:avLst/>
          </a:prstGeom>
          <a:noFill/>
        </p:spPr>
        <p:txBody>
          <a:bodyPr wrap="square" rtlCol="0">
            <a:spAutoFit/>
          </a:bodyPr>
          <a:lstStyle/>
          <a:p>
            <a:r>
              <a:rPr lang="it-IT" sz="2400" dirty="0"/>
              <a:t>Il modo di operare porta al bene dell’operante stesso</a:t>
            </a:r>
          </a:p>
          <a:p>
            <a:r>
              <a:rPr lang="it-IT" sz="2400" dirty="0"/>
              <a:t>(meccanismi di regolazione coi quali un vivente modifica se stesso per adattarsi all’ambiente o a quelli di rigenerazione di una parte dell’organismo o a quelli tuttora sconosciuti di sviluppo delle capacità riproduttive.)</a:t>
            </a:r>
          </a:p>
        </p:txBody>
      </p:sp>
      <p:sp>
        <p:nvSpPr>
          <p:cNvPr id="6" name="CasellaDiTesto 5">
            <a:extLst>
              <a:ext uri="{FF2B5EF4-FFF2-40B4-BE49-F238E27FC236}">
                <a16:creationId xmlns:a16="http://schemas.microsoft.com/office/drawing/2014/main" id="{ACB4CDFA-296D-884A-A90F-23EF7B328A7A}"/>
              </a:ext>
            </a:extLst>
          </p:cNvPr>
          <p:cNvSpPr txBox="1"/>
          <p:nvPr/>
        </p:nvSpPr>
        <p:spPr>
          <a:xfrm>
            <a:off x="432619" y="353961"/>
            <a:ext cx="7895304" cy="923330"/>
          </a:xfrm>
          <a:prstGeom prst="rect">
            <a:avLst/>
          </a:prstGeom>
          <a:noFill/>
        </p:spPr>
        <p:txBody>
          <a:bodyPr wrap="square" rtlCol="0">
            <a:spAutoFit/>
          </a:bodyPr>
          <a:lstStyle/>
          <a:p>
            <a:pPr algn="ctr"/>
            <a:r>
              <a:rPr lang="it-IT" dirty="0"/>
              <a:t>Il finalismo inteso come preordinazione</a:t>
            </a:r>
          </a:p>
          <a:p>
            <a:pPr algn="ctr"/>
            <a:r>
              <a:rPr lang="it-IT" dirty="0"/>
              <a:t>non è un dato immediato</a:t>
            </a:r>
          </a:p>
          <a:p>
            <a:pPr algn="ctr"/>
            <a:r>
              <a:rPr lang="it-IT" dirty="0"/>
              <a:t>è desunto dal modo di comportarsi delle cose</a:t>
            </a:r>
          </a:p>
        </p:txBody>
      </p:sp>
      <p:sp>
        <p:nvSpPr>
          <p:cNvPr id="4" name="CasellaDiTesto 3">
            <a:extLst>
              <a:ext uri="{FF2B5EF4-FFF2-40B4-BE49-F238E27FC236}">
                <a16:creationId xmlns:a16="http://schemas.microsoft.com/office/drawing/2014/main" id="{F09B7D65-EE07-B54A-B57D-8ECF86119983}"/>
              </a:ext>
            </a:extLst>
          </p:cNvPr>
          <p:cNvSpPr txBox="1"/>
          <p:nvPr/>
        </p:nvSpPr>
        <p:spPr>
          <a:xfrm>
            <a:off x="570271" y="1789471"/>
            <a:ext cx="2188100" cy="646331"/>
          </a:xfrm>
          <a:prstGeom prst="rect">
            <a:avLst/>
          </a:prstGeom>
          <a:noFill/>
        </p:spPr>
        <p:txBody>
          <a:bodyPr wrap="none" rtlCol="0">
            <a:spAutoFit/>
          </a:bodyPr>
          <a:lstStyle/>
          <a:p>
            <a:pPr algn="ctr"/>
            <a:r>
              <a:rPr lang="it-IT" dirty="0"/>
              <a:t>nelle quali scopriamo</a:t>
            </a:r>
          </a:p>
          <a:p>
            <a:pPr algn="ctr"/>
            <a:r>
              <a:rPr lang="it-IT" dirty="0"/>
              <a:t>la </a:t>
            </a:r>
            <a:r>
              <a:rPr lang="it-IT" b="1" dirty="0"/>
              <a:t>finalità</a:t>
            </a:r>
          </a:p>
        </p:txBody>
      </p:sp>
      <p:sp>
        <p:nvSpPr>
          <p:cNvPr id="5" name="Freccia destra 4">
            <a:extLst>
              <a:ext uri="{FF2B5EF4-FFF2-40B4-BE49-F238E27FC236}">
                <a16:creationId xmlns:a16="http://schemas.microsoft.com/office/drawing/2014/main" id="{5846552E-EB41-BD42-A416-2F02CC7B9778}"/>
              </a:ext>
            </a:extLst>
          </p:cNvPr>
          <p:cNvSpPr/>
          <p:nvPr/>
        </p:nvSpPr>
        <p:spPr>
          <a:xfrm>
            <a:off x="3401862" y="1868513"/>
            <a:ext cx="521209" cy="4846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7" name="CasellaDiTesto 6">
            <a:extLst>
              <a:ext uri="{FF2B5EF4-FFF2-40B4-BE49-F238E27FC236}">
                <a16:creationId xmlns:a16="http://schemas.microsoft.com/office/drawing/2014/main" id="{2D75CF81-4B24-2841-BCB2-33E1E9947BA4}"/>
              </a:ext>
            </a:extLst>
          </p:cNvPr>
          <p:cNvSpPr txBox="1"/>
          <p:nvPr/>
        </p:nvSpPr>
        <p:spPr>
          <a:xfrm>
            <a:off x="4782596" y="1789471"/>
            <a:ext cx="3206070" cy="646331"/>
          </a:xfrm>
          <a:prstGeom prst="rect">
            <a:avLst/>
          </a:prstGeom>
          <a:noFill/>
          <a:ln>
            <a:solidFill>
              <a:srgbClr val="002060"/>
            </a:solidFill>
          </a:ln>
        </p:spPr>
        <p:txBody>
          <a:bodyPr wrap="none" rtlCol="0">
            <a:spAutoFit/>
          </a:bodyPr>
          <a:lstStyle/>
          <a:p>
            <a:pPr marL="342900" indent="-342900">
              <a:buFont typeface="Courier New" panose="02070309020205020404" pitchFamily="49" charset="0"/>
              <a:buChar char="o"/>
            </a:pPr>
            <a:r>
              <a:rPr lang="it-IT" dirty="0"/>
              <a:t>la costanza;</a:t>
            </a:r>
          </a:p>
          <a:p>
            <a:pPr marL="342900" indent="-342900">
              <a:buFont typeface="Courier New" panose="02070309020205020404" pitchFamily="49" charset="0"/>
              <a:buChar char="o"/>
            </a:pPr>
            <a:r>
              <a:rPr lang="it-IT" dirty="0"/>
              <a:t>la perfezione (cooperazione)</a:t>
            </a:r>
          </a:p>
        </p:txBody>
      </p:sp>
    </p:spTree>
    <p:extLst>
      <p:ext uri="{BB962C8B-B14F-4D97-AF65-F5344CB8AC3E}">
        <p14:creationId xmlns:p14="http://schemas.microsoft.com/office/powerpoint/2010/main" val="7117913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egnaposto piè di pagina 7"/>
          <p:cNvSpPr>
            <a:spLocks noGrp="1"/>
          </p:cNvSpPr>
          <p:nvPr>
            <p:ph type="ftr" sz="quarter" idx="11"/>
          </p:nvPr>
        </p:nvSpPr>
        <p:spPr/>
        <p:txBody>
          <a:bodyPr/>
          <a:lstStyle/>
          <a:p>
            <a:r>
              <a:rPr lang="it-IT" dirty="0">
                <a:solidFill>
                  <a:schemeClr val="tx1"/>
                </a:solidFill>
              </a:rPr>
              <a:t>M. Di Febo, La Quinta Via</a:t>
            </a:r>
          </a:p>
        </p:txBody>
      </p:sp>
      <p:sp>
        <p:nvSpPr>
          <p:cNvPr id="9" name="Segnaposto numero diapositiva 8"/>
          <p:cNvSpPr>
            <a:spLocks noGrp="1"/>
          </p:cNvSpPr>
          <p:nvPr>
            <p:ph type="sldNum" sz="quarter" idx="12"/>
          </p:nvPr>
        </p:nvSpPr>
        <p:spPr/>
        <p:txBody>
          <a:bodyPr/>
          <a:lstStyle/>
          <a:p>
            <a:fld id="{EDF39988-35F4-AF4A-9CEE-32CF4FD04A0B}" type="slidenum">
              <a:rPr lang="it-IT" smtClean="0">
                <a:solidFill>
                  <a:srgbClr val="000000"/>
                </a:solidFill>
              </a:rPr>
              <a:t>27</a:t>
            </a:fld>
            <a:endParaRPr lang="it-IT" dirty="0">
              <a:solidFill>
                <a:srgbClr val="000000"/>
              </a:solidFill>
            </a:endParaRPr>
          </a:p>
        </p:txBody>
      </p:sp>
      <p:sp>
        <p:nvSpPr>
          <p:cNvPr id="2" name="CasellaDiTesto 1"/>
          <p:cNvSpPr txBox="1"/>
          <p:nvPr/>
        </p:nvSpPr>
        <p:spPr>
          <a:xfrm>
            <a:off x="294967" y="261504"/>
            <a:ext cx="8514736" cy="3416320"/>
          </a:xfrm>
          <a:prstGeom prst="rect">
            <a:avLst/>
          </a:prstGeom>
          <a:noFill/>
        </p:spPr>
        <p:txBody>
          <a:bodyPr wrap="square" rtlCol="0">
            <a:spAutoFit/>
          </a:bodyPr>
          <a:lstStyle/>
          <a:p>
            <a:r>
              <a:rPr lang="it-IT" sz="2400" dirty="0"/>
              <a:t>Tommaso introduce nella realtà sensibile il finalismo degli enti</a:t>
            </a:r>
          </a:p>
          <a:p>
            <a:r>
              <a:rPr lang="it-IT" sz="2400" dirty="0"/>
              <a:t>(non sostiene che la natura abbia un fine)</a:t>
            </a:r>
          </a:p>
          <a:p>
            <a:endParaRPr lang="it-IT" sz="2400" dirty="0"/>
          </a:p>
          <a:p>
            <a:r>
              <a:rPr lang="it-IT" sz="2400" dirty="0"/>
              <a:t>Solo il finalismo di certi enti, quelli privi di conoscenza, perché solo questo finalismo è immediatamente evidente.</a:t>
            </a:r>
          </a:p>
          <a:p>
            <a:r>
              <a:rPr lang="it-IT" sz="2400" dirty="0"/>
              <a:t>(Quello universale è da dimostrare solo dopo aver dimostrato l’esistenza di un Dio provvidente.)</a:t>
            </a:r>
          </a:p>
          <a:p>
            <a:endParaRPr lang="it-IT" sz="2400" dirty="0"/>
          </a:p>
          <a:p>
            <a:r>
              <a:rPr lang="it-IT" sz="2400" dirty="0"/>
              <a:t>Tommaso scrive:</a:t>
            </a:r>
          </a:p>
        </p:txBody>
      </p:sp>
      <p:sp>
        <p:nvSpPr>
          <p:cNvPr id="3" name="CasellaDiTesto 2">
            <a:extLst>
              <a:ext uri="{FF2B5EF4-FFF2-40B4-BE49-F238E27FC236}">
                <a16:creationId xmlns:a16="http://schemas.microsoft.com/office/drawing/2014/main" id="{CEFB0A87-BC79-BE46-895B-941C6FDC2F6D}"/>
              </a:ext>
            </a:extLst>
          </p:cNvPr>
          <p:cNvSpPr txBox="1"/>
          <p:nvPr/>
        </p:nvSpPr>
        <p:spPr>
          <a:xfrm>
            <a:off x="334298" y="3677824"/>
            <a:ext cx="8352502" cy="1938992"/>
          </a:xfrm>
          <a:prstGeom prst="rect">
            <a:avLst/>
          </a:prstGeom>
          <a:noFill/>
        </p:spPr>
        <p:txBody>
          <a:bodyPr wrap="square" rtlCol="0">
            <a:spAutoFit/>
          </a:bodyPr>
          <a:lstStyle/>
          <a:p>
            <a:pPr marL="9525" algn="ctr"/>
            <a:r>
              <a:rPr lang="it-IT" sz="2400" b="1" dirty="0">
                <a:solidFill>
                  <a:srgbClr val="002060"/>
                </a:solidFill>
              </a:rPr>
              <a:t>«</a:t>
            </a:r>
            <a:r>
              <a:rPr lang="it-IT" sz="2400" b="1" i="1" dirty="0">
                <a:solidFill>
                  <a:srgbClr val="002060"/>
                </a:solidFill>
              </a:rPr>
              <a:t> Vediamo infatti che alcuni enti privi di</a:t>
            </a:r>
          </a:p>
          <a:p>
            <a:pPr marL="9525" algn="ctr"/>
            <a:r>
              <a:rPr lang="it-IT" sz="2400" b="1" i="1" dirty="0">
                <a:solidFill>
                  <a:srgbClr val="002060"/>
                </a:solidFill>
              </a:rPr>
              <a:t>conoscenza operano per un fine.</a:t>
            </a:r>
          </a:p>
          <a:p>
            <a:pPr marL="9525" algn="ctr"/>
            <a:r>
              <a:rPr lang="it-IT" sz="2400" b="1" i="1" dirty="0">
                <a:solidFill>
                  <a:srgbClr val="002060"/>
                </a:solidFill>
              </a:rPr>
              <a:t>Il che risulta dal fatto che operano</a:t>
            </a:r>
          </a:p>
          <a:p>
            <a:pPr marL="9525" algn="ctr"/>
            <a:r>
              <a:rPr lang="it-IT" sz="2400" b="1" i="1" dirty="0">
                <a:solidFill>
                  <a:srgbClr val="002060"/>
                </a:solidFill>
              </a:rPr>
              <a:t>Sempre o il più delle volte in modo da</a:t>
            </a:r>
          </a:p>
          <a:p>
            <a:pPr marL="9525" algn="ctr"/>
            <a:r>
              <a:rPr lang="it-IT" sz="2400" b="1" i="1" dirty="0">
                <a:solidFill>
                  <a:srgbClr val="002060"/>
                </a:solidFill>
              </a:rPr>
              <a:t>conseguire ciò che è meglio</a:t>
            </a:r>
            <a:r>
              <a:rPr lang="it-IT" sz="2400" b="1" dirty="0">
                <a:solidFill>
                  <a:srgbClr val="002060"/>
                </a:solidFill>
              </a:rPr>
              <a:t> »</a:t>
            </a:r>
          </a:p>
        </p:txBody>
      </p:sp>
    </p:spTree>
    <p:extLst>
      <p:ext uri="{BB962C8B-B14F-4D97-AF65-F5344CB8AC3E}">
        <p14:creationId xmlns:p14="http://schemas.microsoft.com/office/powerpoint/2010/main" val="285509915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egnaposto piè di pagina 7"/>
          <p:cNvSpPr>
            <a:spLocks noGrp="1"/>
          </p:cNvSpPr>
          <p:nvPr>
            <p:ph type="ftr" sz="quarter" idx="11"/>
          </p:nvPr>
        </p:nvSpPr>
        <p:spPr/>
        <p:txBody>
          <a:bodyPr/>
          <a:lstStyle/>
          <a:p>
            <a:r>
              <a:rPr lang="it-IT" dirty="0">
                <a:solidFill>
                  <a:schemeClr val="tx1"/>
                </a:solidFill>
              </a:rPr>
              <a:t>M. Di Febo, La Quinta Via</a:t>
            </a:r>
          </a:p>
        </p:txBody>
      </p:sp>
      <p:sp>
        <p:nvSpPr>
          <p:cNvPr id="9" name="Segnaposto numero diapositiva 8"/>
          <p:cNvSpPr>
            <a:spLocks noGrp="1"/>
          </p:cNvSpPr>
          <p:nvPr>
            <p:ph type="sldNum" sz="quarter" idx="12"/>
          </p:nvPr>
        </p:nvSpPr>
        <p:spPr/>
        <p:txBody>
          <a:bodyPr/>
          <a:lstStyle/>
          <a:p>
            <a:fld id="{EDF39988-35F4-AF4A-9CEE-32CF4FD04A0B}" type="slidenum">
              <a:rPr lang="it-IT" smtClean="0">
                <a:solidFill>
                  <a:srgbClr val="000000"/>
                </a:solidFill>
              </a:rPr>
              <a:t>28</a:t>
            </a:fld>
            <a:endParaRPr lang="it-IT" dirty="0">
              <a:solidFill>
                <a:srgbClr val="000000"/>
              </a:solidFill>
            </a:endParaRPr>
          </a:p>
        </p:txBody>
      </p:sp>
      <p:sp>
        <p:nvSpPr>
          <p:cNvPr id="2" name="Rettangolo 1"/>
          <p:cNvSpPr/>
          <p:nvPr/>
        </p:nvSpPr>
        <p:spPr>
          <a:xfrm>
            <a:off x="457200" y="288290"/>
            <a:ext cx="8229600" cy="5437771"/>
          </a:xfrm>
          <a:prstGeom prst="rect">
            <a:avLst/>
          </a:prstGeom>
        </p:spPr>
        <p:txBody>
          <a:bodyPr wrap="square">
            <a:spAutoFit/>
          </a:bodyPr>
          <a:lstStyle/>
          <a:p>
            <a:pPr>
              <a:lnSpc>
                <a:spcPct val="150000"/>
              </a:lnSpc>
            </a:pPr>
            <a:r>
              <a:rPr lang="it-IT" dirty="0">
                <a:solidFill>
                  <a:srgbClr val="222222"/>
                </a:solidFill>
                <a:latin typeface="Verdana" panose="020B0604030504040204" pitchFamily="34" charset="0"/>
                <a:ea typeface="Verdana" panose="020B0604030504040204" pitchFamily="34" charset="0"/>
                <a:cs typeface="Verdana" panose="020B0604030504040204" pitchFamily="34" charset="0"/>
              </a:rPr>
              <a:t>Esempi</a:t>
            </a:r>
          </a:p>
          <a:p>
            <a:pPr marL="171450" indent="-171450">
              <a:lnSpc>
                <a:spcPct val="150000"/>
              </a:lnSpc>
              <a:buFont typeface="Arial" panose="020B0604020202020204" pitchFamily="34" charset="0"/>
              <a:buChar char="•"/>
            </a:pPr>
            <a:r>
              <a:rPr lang="it-IT" dirty="0">
                <a:solidFill>
                  <a:srgbClr val="222222"/>
                </a:solidFill>
                <a:latin typeface="Verdana" panose="020B0604030504040204" pitchFamily="34" charset="0"/>
                <a:ea typeface="Verdana" panose="020B0604030504040204" pitchFamily="34" charset="0"/>
                <a:cs typeface="Verdana" panose="020B0604030504040204" pitchFamily="34" charset="0"/>
              </a:rPr>
              <a:t>Il cuore, non cosciente, pulsa </a:t>
            </a:r>
            <a:r>
              <a:rPr lang="it-IT" b="1" i="1" dirty="0">
                <a:solidFill>
                  <a:srgbClr val="222222"/>
                </a:solidFill>
                <a:latin typeface="Verdana" panose="020B0604030504040204" pitchFamily="34" charset="0"/>
                <a:ea typeface="Verdana" panose="020B0604030504040204" pitchFamily="34" charset="0"/>
                <a:cs typeface="Verdana" panose="020B0604030504040204" pitchFamily="34" charset="0"/>
              </a:rPr>
              <a:t>per</a:t>
            </a:r>
            <a:r>
              <a:rPr lang="it-IT" dirty="0">
                <a:solidFill>
                  <a:srgbClr val="222222"/>
                </a:solidFill>
                <a:latin typeface="Verdana" panose="020B0604030504040204" pitchFamily="34" charset="0"/>
                <a:ea typeface="Verdana" panose="020B0604030504040204" pitchFamily="34" charset="0"/>
                <a:cs typeface="Verdana" panose="020B0604030504040204" pitchFamily="34" charset="0"/>
              </a:rPr>
              <a:t> distribuire il sangue nei tessuti,</a:t>
            </a:r>
          </a:p>
          <a:p>
            <a:pPr marL="171450" indent="-171450">
              <a:lnSpc>
                <a:spcPct val="150000"/>
              </a:lnSpc>
              <a:buFont typeface="Arial" panose="020B0604020202020204" pitchFamily="34" charset="0"/>
              <a:buChar char="•"/>
            </a:pPr>
            <a:r>
              <a:rPr lang="it-IT" dirty="0">
                <a:solidFill>
                  <a:srgbClr val="222222"/>
                </a:solidFill>
                <a:latin typeface="Verdana" panose="020B0604030504040204" pitchFamily="34" charset="0"/>
                <a:ea typeface="Verdana" panose="020B0604030504040204" pitchFamily="34" charset="0"/>
                <a:cs typeface="Verdana" panose="020B0604030504040204" pitchFamily="34" charset="0"/>
              </a:rPr>
              <a:t>Il movimento eliotropico delle foglie che, pur non essendo coscienti, si orientano verso il sole </a:t>
            </a:r>
            <a:r>
              <a:rPr lang="it-IT" b="1" i="1" dirty="0">
                <a:solidFill>
                  <a:srgbClr val="222222"/>
                </a:solidFill>
                <a:latin typeface="Verdana" panose="020B0604030504040204" pitchFamily="34" charset="0"/>
                <a:ea typeface="Verdana" panose="020B0604030504040204" pitchFamily="34" charset="0"/>
                <a:cs typeface="Verdana" panose="020B0604030504040204" pitchFamily="34" charset="0"/>
              </a:rPr>
              <a:t>per</a:t>
            </a:r>
            <a:r>
              <a:rPr lang="it-IT" dirty="0">
                <a:solidFill>
                  <a:srgbClr val="222222"/>
                </a:solidFill>
                <a:latin typeface="Verdana" panose="020B0604030504040204" pitchFamily="34" charset="0"/>
                <a:ea typeface="Verdana" panose="020B0604030504040204" pitchFamily="34" charset="0"/>
                <a:cs typeface="Verdana" panose="020B0604030504040204" pitchFamily="34" charset="0"/>
              </a:rPr>
              <a:t> ottimizzare la fotosintesi.</a:t>
            </a:r>
          </a:p>
          <a:p>
            <a:pPr>
              <a:lnSpc>
                <a:spcPct val="150000"/>
              </a:lnSpc>
            </a:pPr>
            <a:endParaRPr lang="it-IT" dirty="0">
              <a:solidFill>
                <a:srgbClr val="222222"/>
              </a:solidFill>
              <a:latin typeface="Verdana" panose="020B0604030504040204" pitchFamily="34" charset="0"/>
              <a:ea typeface="Verdana" panose="020B0604030504040204" pitchFamily="34" charset="0"/>
              <a:cs typeface="Verdana" panose="020B0604030504040204" pitchFamily="34" charset="0"/>
            </a:endParaRPr>
          </a:p>
          <a:p>
            <a:pPr>
              <a:lnSpc>
                <a:spcPct val="150000"/>
              </a:lnSpc>
            </a:pPr>
            <a:r>
              <a:rPr lang="it-IT" dirty="0">
                <a:solidFill>
                  <a:srgbClr val="222222"/>
                </a:solidFill>
                <a:latin typeface="Verdana" panose="020B0604030504040204" pitchFamily="34" charset="0"/>
                <a:ea typeface="Verdana" panose="020B0604030504040204" pitchFamily="34" charset="0"/>
                <a:cs typeface="Verdana" panose="020B0604030504040204" pitchFamily="34" charset="0"/>
              </a:rPr>
              <a:t>Alla base di questo dinamismo c'è senz'altro l'</a:t>
            </a:r>
            <a:r>
              <a:rPr lang="it-IT" i="1" dirty="0">
                <a:solidFill>
                  <a:srgbClr val="222222"/>
                </a:solidFill>
                <a:latin typeface="Verdana" panose="020B0604030504040204" pitchFamily="34" charset="0"/>
                <a:ea typeface="Verdana" panose="020B0604030504040204" pitchFamily="34" charset="0"/>
                <a:cs typeface="Verdana" panose="020B0604030504040204" pitchFamily="34" charset="0"/>
              </a:rPr>
              <a:t>essenza</a:t>
            </a:r>
            <a:r>
              <a:rPr lang="it-IT" dirty="0">
                <a:solidFill>
                  <a:srgbClr val="222222"/>
                </a:solidFill>
                <a:latin typeface="Verdana" panose="020B0604030504040204" pitchFamily="34" charset="0"/>
                <a:ea typeface="Verdana" panose="020B0604030504040204" pitchFamily="34" charset="0"/>
                <a:cs typeface="Verdana" panose="020B0604030504040204" pitchFamily="34" charset="0"/>
              </a:rPr>
              <a:t> delle cose, che è la potenza soggettiva propria dell'</a:t>
            </a:r>
            <a:r>
              <a:rPr lang="it-IT" i="1" dirty="0">
                <a:solidFill>
                  <a:srgbClr val="222222"/>
                </a:solidFill>
                <a:latin typeface="Verdana" panose="020B0604030504040204" pitchFamily="34" charset="0"/>
                <a:ea typeface="Verdana" panose="020B0604030504040204" pitchFamily="34" charset="0"/>
                <a:cs typeface="Verdana" panose="020B0604030504040204" pitchFamily="34" charset="0"/>
              </a:rPr>
              <a:t>esse</a:t>
            </a:r>
            <a:r>
              <a:rPr lang="it-IT" dirty="0">
                <a:solidFill>
                  <a:srgbClr val="222222"/>
                </a:solidFill>
                <a:latin typeface="Verdana" panose="020B0604030504040204" pitchFamily="34" charset="0"/>
                <a:ea typeface="Verdana" panose="020B0604030504040204" pitchFamily="34" charset="0"/>
                <a:cs typeface="Verdana" panose="020B0604030504040204" pitchFamily="34" charset="0"/>
              </a:rPr>
              <a:t>. </a:t>
            </a:r>
          </a:p>
          <a:p>
            <a:pPr>
              <a:lnSpc>
                <a:spcPct val="150000"/>
              </a:lnSpc>
            </a:pPr>
            <a:r>
              <a:rPr lang="it-IT" dirty="0">
                <a:solidFill>
                  <a:srgbClr val="222222"/>
                </a:solidFill>
                <a:latin typeface="Verdana" panose="020B0604030504040204" pitchFamily="34" charset="0"/>
                <a:ea typeface="Verdana" panose="020B0604030504040204" pitchFamily="34" charset="0"/>
                <a:cs typeface="Verdana" panose="020B0604030504040204" pitchFamily="34" charset="0"/>
              </a:rPr>
              <a:t>Quando invece la si vuole indicare dal punto di vista operativo, allora la si chiama </a:t>
            </a:r>
            <a:r>
              <a:rPr lang="it-IT" i="1" dirty="0">
                <a:solidFill>
                  <a:srgbClr val="222222"/>
                </a:solidFill>
                <a:latin typeface="Verdana" panose="020B0604030504040204" pitchFamily="34" charset="0"/>
                <a:ea typeface="Verdana" panose="020B0604030504040204" pitchFamily="34" charset="0"/>
                <a:cs typeface="Verdana" panose="020B0604030504040204" pitchFamily="34" charset="0"/>
              </a:rPr>
              <a:t>natura. (</a:t>
            </a:r>
            <a:r>
              <a:rPr lang="it-IT" dirty="0">
                <a:solidFill>
                  <a:srgbClr val="222222"/>
                </a:solidFill>
                <a:latin typeface="Verdana" panose="020B0604030504040204" pitchFamily="34" charset="0"/>
                <a:ea typeface="Verdana" panose="020B0604030504040204" pitchFamily="34" charset="0"/>
                <a:cs typeface="Verdana" panose="020B0604030504040204" pitchFamily="34" charset="0"/>
              </a:rPr>
              <a:t>Tommaso: corpi naturali)</a:t>
            </a:r>
          </a:p>
          <a:p>
            <a:pPr>
              <a:lnSpc>
                <a:spcPct val="150000"/>
              </a:lnSpc>
            </a:pPr>
            <a:r>
              <a:rPr lang="it-IT" dirty="0">
                <a:solidFill>
                  <a:srgbClr val="222222"/>
                </a:solidFill>
                <a:latin typeface="Verdana" panose="020B0604030504040204" pitchFamily="34" charset="0"/>
                <a:ea typeface="Verdana" panose="020B0604030504040204" pitchFamily="34" charset="0"/>
                <a:cs typeface="Verdana" panose="020B0604030504040204" pitchFamily="34" charset="0"/>
              </a:rPr>
              <a:t>«operano per il fine» non significa che quelle cose si propongano di agire in base ad una loro soggettiva deliberazione, bensì ad un ordine immanente che regola il dinamismo di ciò che complessivamente chiamiamo </a:t>
            </a:r>
            <a:r>
              <a:rPr lang="it-IT" i="1" dirty="0">
                <a:solidFill>
                  <a:srgbClr val="222222"/>
                </a:solidFill>
                <a:latin typeface="Verdana" panose="020B0604030504040204" pitchFamily="34" charset="0"/>
                <a:ea typeface="Verdana" panose="020B0604030504040204" pitchFamily="34" charset="0"/>
                <a:cs typeface="Verdana" panose="020B0604030504040204" pitchFamily="34" charset="0"/>
              </a:rPr>
              <a:t>natura</a:t>
            </a:r>
            <a:r>
              <a:rPr lang="it-IT" dirty="0">
                <a:solidFill>
                  <a:srgbClr val="222222"/>
                </a:solidFill>
                <a:latin typeface="Verdana" panose="020B0604030504040204" pitchFamily="34" charset="0"/>
                <a:ea typeface="Verdana" panose="020B0604030504040204" pitchFamily="34" charset="0"/>
                <a:cs typeface="Verdana" panose="020B0604030504040204" pitchFamily="34" charset="0"/>
              </a:rPr>
              <a:t> e questo, in particolare nell'ambito dei viventi.</a:t>
            </a:r>
          </a:p>
        </p:txBody>
      </p:sp>
    </p:spTree>
    <p:extLst>
      <p:ext uri="{BB962C8B-B14F-4D97-AF65-F5344CB8AC3E}">
        <p14:creationId xmlns:p14="http://schemas.microsoft.com/office/powerpoint/2010/main" val="38510227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egnaposto piè di pagina 7"/>
          <p:cNvSpPr>
            <a:spLocks noGrp="1"/>
          </p:cNvSpPr>
          <p:nvPr>
            <p:ph type="ftr" sz="quarter" idx="11"/>
          </p:nvPr>
        </p:nvSpPr>
        <p:spPr/>
        <p:txBody>
          <a:bodyPr/>
          <a:lstStyle/>
          <a:p>
            <a:r>
              <a:rPr lang="it-IT" dirty="0">
                <a:solidFill>
                  <a:schemeClr val="tx1"/>
                </a:solidFill>
              </a:rPr>
              <a:t>M. Di Febo, La Quinta Via</a:t>
            </a:r>
          </a:p>
        </p:txBody>
      </p:sp>
      <p:sp>
        <p:nvSpPr>
          <p:cNvPr id="9" name="Segnaposto numero diapositiva 8"/>
          <p:cNvSpPr>
            <a:spLocks noGrp="1"/>
          </p:cNvSpPr>
          <p:nvPr>
            <p:ph type="sldNum" sz="quarter" idx="12"/>
          </p:nvPr>
        </p:nvSpPr>
        <p:spPr/>
        <p:txBody>
          <a:bodyPr/>
          <a:lstStyle/>
          <a:p>
            <a:fld id="{EDF39988-35F4-AF4A-9CEE-32CF4FD04A0B}" type="slidenum">
              <a:rPr lang="it-IT" smtClean="0">
                <a:solidFill>
                  <a:srgbClr val="000000"/>
                </a:solidFill>
              </a:rPr>
              <a:t>29</a:t>
            </a:fld>
            <a:endParaRPr lang="it-IT" dirty="0">
              <a:solidFill>
                <a:srgbClr val="000000"/>
              </a:solidFill>
            </a:endParaRPr>
          </a:p>
        </p:txBody>
      </p:sp>
      <p:sp>
        <p:nvSpPr>
          <p:cNvPr id="2" name="Rettangolo 1"/>
          <p:cNvSpPr/>
          <p:nvPr/>
        </p:nvSpPr>
        <p:spPr>
          <a:xfrm>
            <a:off x="268732" y="218524"/>
            <a:ext cx="8590133" cy="5022272"/>
          </a:xfrm>
          <a:prstGeom prst="rect">
            <a:avLst/>
          </a:prstGeom>
        </p:spPr>
        <p:txBody>
          <a:bodyPr wrap="square">
            <a:spAutoFit/>
          </a:bodyPr>
          <a:lstStyle/>
          <a:p>
            <a:pPr>
              <a:lnSpc>
                <a:spcPct val="150000"/>
              </a:lnSpc>
            </a:pPr>
            <a:r>
              <a:rPr lang="it-IT" dirty="0">
                <a:solidFill>
                  <a:srgbClr val="222222"/>
                </a:solidFill>
                <a:latin typeface="Verdana" panose="020B0604030504040204" pitchFamily="34" charset="0"/>
                <a:ea typeface="Verdana" panose="020B0604030504040204" pitchFamily="34" charset="0"/>
                <a:cs typeface="Verdana" panose="020B0604030504040204" pitchFamily="34" charset="0"/>
              </a:rPr>
              <a:t>Nessun ente è isolato</a:t>
            </a:r>
          </a:p>
          <a:p>
            <a:pPr>
              <a:lnSpc>
                <a:spcPct val="150000"/>
              </a:lnSpc>
            </a:pPr>
            <a:r>
              <a:rPr lang="it-IT" dirty="0">
                <a:solidFill>
                  <a:srgbClr val="222222"/>
                </a:solidFill>
                <a:latin typeface="Verdana" panose="020B0604030504040204" pitchFamily="34" charset="0"/>
                <a:ea typeface="Verdana" panose="020B0604030504040204" pitchFamily="34" charset="0"/>
                <a:cs typeface="Verdana" panose="020B0604030504040204" pitchFamily="34" charset="0"/>
              </a:rPr>
              <a:t>coordinamento tra gli enti</a:t>
            </a:r>
          </a:p>
          <a:p>
            <a:pPr>
              <a:lnSpc>
                <a:spcPct val="150000"/>
              </a:lnSpc>
            </a:pPr>
            <a:r>
              <a:rPr lang="it-IT" dirty="0">
                <a:solidFill>
                  <a:srgbClr val="222222"/>
                </a:solidFill>
                <a:latin typeface="Verdana" panose="020B0604030504040204" pitchFamily="34" charset="0"/>
                <a:ea typeface="Verdana" panose="020B0604030504040204" pitchFamily="34" charset="0"/>
                <a:cs typeface="Verdana" panose="020B0604030504040204" pitchFamily="34" charset="0"/>
              </a:rPr>
              <a:t>ordine delle cose tra loro</a:t>
            </a:r>
          </a:p>
          <a:p>
            <a:pPr>
              <a:lnSpc>
                <a:spcPct val="150000"/>
              </a:lnSpc>
            </a:pPr>
            <a:endParaRPr lang="it-IT" dirty="0">
              <a:solidFill>
                <a:srgbClr val="222222"/>
              </a:solidFill>
              <a:latin typeface="Verdana" panose="020B0604030504040204" pitchFamily="34" charset="0"/>
              <a:ea typeface="Verdana" panose="020B0604030504040204" pitchFamily="34" charset="0"/>
              <a:cs typeface="Verdana" panose="020B0604030504040204" pitchFamily="34" charset="0"/>
            </a:endParaRPr>
          </a:p>
          <a:p>
            <a:pPr>
              <a:lnSpc>
                <a:spcPct val="150000"/>
              </a:lnSpc>
            </a:pPr>
            <a:r>
              <a:rPr lang="it-IT" dirty="0">
                <a:solidFill>
                  <a:srgbClr val="222222"/>
                </a:solidFill>
                <a:latin typeface="Verdana" panose="020B0604030504040204" pitchFamily="34" charset="0"/>
                <a:ea typeface="Verdana" panose="020B0604030504040204" pitchFamily="34" charset="0"/>
                <a:cs typeface="Verdana" panose="020B0604030504040204" pitchFamily="34" charset="0"/>
              </a:rPr>
              <a:t>ordine, nei confronti del singolo ente: </a:t>
            </a:r>
            <a:r>
              <a:rPr lang="it-IT" i="1" dirty="0">
                <a:solidFill>
                  <a:srgbClr val="222222"/>
                </a:solidFill>
                <a:latin typeface="Verdana" panose="020B0604030504040204" pitchFamily="34" charset="0"/>
                <a:ea typeface="Verdana" panose="020B0604030504040204" pitchFamily="34" charset="0"/>
                <a:cs typeface="Verdana" panose="020B0604030504040204" pitchFamily="34" charset="0"/>
              </a:rPr>
              <a:t>per </a:t>
            </a:r>
            <a:r>
              <a:rPr lang="it-IT" i="1" dirty="0" err="1">
                <a:solidFill>
                  <a:srgbClr val="222222"/>
                </a:solidFill>
                <a:latin typeface="Verdana" panose="020B0604030504040204" pitchFamily="34" charset="0"/>
                <a:ea typeface="Verdana" panose="020B0604030504040204" pitchFamily="34" charset="0"/>
                <a:cs typeface="Verdana" panose="020B0604030504040204" pitchFamily="34" charset="0"/>
              </a:rPr>
              <a:t>accidens</a:t>
            </a:r>
            <a:r>
              <a:rPr lang="it-IT" dirty="0">
                <a:solidFill>
                  <a:srgbClr val="222222"/>
                </a:solidFill>
                <a:latin typeface="Verdana" panose="020B0604030504040204" pitchFamily="34" charset="0"/>
                <a:ea typeface="Verdana" panose="020B0604030504040204" pitchFamily="34" charset="0"/>
                <a:cs typeface="Verdana" panose="020B0604030504040204" pitchFamily="34" charset="0"/>
              </a:rPr>
              <a:t>,</a:t>
            </a:r>
          </a:p>
          <a:p>
            <a:pPr>
              <a:lnSpc>
                <a:spcPct val="150000"/>
              </a:lnSpc>
            </a:pPr>
            <a:r>
              <a:rPr lang="it-IT" dirty="0">
                <a:solidFill>
                  <a:srgbClr val="222222"/>
                </a:solidFill>
                <a:latin typeface="Verdana" panose="020B0604030504040204" pitchFamily="34" charset="0"/>
                <a:ea typeface="Verdana" panose="020B0604030504040204" pitchFamily="34" charset="0"/>
                <a:cs typeface="Verdana" panose="020B0604030504040204" pitchFamily="34" charset="0"/>
              </a:rPr>
              <a:t>ma presuppone come condizione necessaria un ordine </a:t>
            </a:r>
            <a:r>
              <a:rPr lang="it-IT" i="1" dirty="0">
                <a:solidFill>
                  <a:srgbClr val="222222"/>
                </a:solidFill>
                <a:latin typeface="Verdana" panose="020B0604030504040204" pitchFamily="34" charset="0"/>
                <a:ea typeface="Verdana" panose="020B0604030504040204" pitchFamily="34" charset="0"/>
                <a:cs typeface="Verdana" panose="020B0604030504040204" pitchFamily="34" charset="0"/>
              </a:rPr>
              <a:t>per se</a:t>
            </a:r>
            <a:r>
              <a:rPr lang="it-IT" dirty="0">
                <a:solidFill>
                  <a:srgbClr val="222222"/>
                </a:solidFill>
                <a:latin typeface="Verdana" panose="020B0604030504040204" pitchFamily="34" charset="0"/>
                <a:ea typeface="Verdana" panose="020B0604030504040204" pitchFamily="34" charset="0"/>
                <a:cs typeface="Verdana" panose="020B0604030504040204" pitchFamily="34" charset="0"/>
              </a:rPr>
              <a:t> che lo orienti prioritariamente verso la propria finalità.</a:t>
            </a:r>
          </a:p>
          <a:p>
            <a:pPr>
              <a:lnSpc>
                <a:spcPct val="150000"/>
              </a:lnSpc>
            </a:pPr>
            <a:r>
              <a:rPr lang="it-IT" dirty="0">
                <a:solidFill>
                  <a:srgbClr val="222222"/>
                </a:solidFill>
                <a:latin typeface="Verdana" panose="020B0604030504040204" pitchFamily="34" charset="0"/>
                <a:ea typeface="Verdana" panose="020B0604030504040204" pitchFamily="34" charset="0"/>
                <a:cs typeface="Verdana" panose="020B0604030504040204" pitchFamily="34" charset="0"/>
              </a:rPr>
              <a:t>Il coordinamento tra questi due livelli di ordine fa sì che gli enti conseguano la propria finalità </a:t>
            </a:r>
            <a:r>
              <a:rPr lang="it-IT" dirty="0" err="1">
                <a:solidFill>
                  <a:srgbClr val="222222"/>
                </a:solidFill>
                <a:latin typeface="Verdana" panose="020B0604030504040204" pitchFamily="34" charset="0"/>
                <a:ea typeface="Verdana" panose="020B0604030504040204" pitchFamily="34" charset="0"/>
                <a:cs typeface="Verdana" panose="020B0604030504040204" pitchFamily="34" charset="0"/>
              </a:rPr>
              <a:t>intenzionando</a:t>
            </a:r>
            <a:r>
              <a:rPr lang="it-IT" dirty="0">
                <a:solidFill>
                  <a:srgbClr val="222222"/>
                </a:solidFill>
                <a:latin typeface="Verdana" panose="020B0604030504040204" pitchFamily="34" charset="0"/>
                <a:ea typeface="Verdana" panose="020B0604030504040204" pitchFamily="34" charset="0"/>
                <a:cs typeface="Verdana" panose="020B0604030504040204" pitchFamily="34" charset="0"/>
              </a:rPr>
              <a:t> di fatto quello che corrisponde al loro </a:t>
            </a:r>
            <a:r>
              <a:rPr lang="it-IT" i="1" dirty="0">
                <a:solidFill>
                  <a:srgbClr val="222222"/>
                </a:solidFill>
                <a:latin typeface="Verdana" panose="020B0604030504040204" pitchFamily="34" charset="0"/>
                <a:ea typeface="Verdana" panose="020B0604030504040204" pitchFamily="34" charset="0"/>
                <a:cs typeface="Verdana" panose="020B0604030504040204" pitchFamily="34" charset="0"/>
              </a:rPr>
              <a:t>per se</a:t>
            </a:r>
            <a:r>
              <a:rPr lang="it-IT" dirty="0">
                <a:solidFill>
                  <a:srgbClr val="222222"/>
                </a:solidFill>
                <a:latin typeface="Verdana" panose="020B0604030504040204" pitchFamily="34" charset="0"/>
                <a:ea typeface="Verdana" panose="020B0604030504040204" pitchFamily="34" charset="0"/>
                <a:cs typeface="Verdana" panose="020B0604030504040204" pitchFamily="34" charset="0"/>
              </a:rPr>
              <a:t>. Questi enti, pur non conoscendo la </a:t>
            </a:r>
            <a:r>
              <a:rPr lang="it-IT" i="1" dirty="0">
                <a:solidFill>
                  <a:srgbClr val="222222"/>
                </a:solidFill>
                <a:latin typeface="Verdana" panose="020B0604030504040204" pitchFamily="34" charset="0"/>
                <a:ea typeface="Verdana" panose="020B0604030504040204" pitchFamily="34" charset="0"/>
                <a:cs typeface="Verdana" panose="020B0604030504040204" pitchFamily="34" charset="0"/>
              </a:rPr>
              <a:t>ratio</a:t>
            </a:r>
            <a:r>
              <a:rPr lang="it-IT" dirty="0">
                <a:solidFill>
                  <a:srgbClr val="222222"/>
                </a:solidFill>
                <a:latin typeface="Verdana" panose="020B0604030504040204" pitchFamily="34" charset="0"/>
                <a:ea typeface="Verdana" panose="020B0604030504040204" pitchFamily="34" charset="0"/>
                <a:cs typeface="Verdana" panose="020B0604030504040204" pitchFamily="34" charset="0"/>
              </a:rPr>
              <a:t> del fine, si mostrano </a:t>
            </a:r>
            <a:r>
              <a:rPr lang="it-IT" dirty="0" err="1">
                <a:solidFill>
                  <a:srgbClr val="222222"/>
                </a:solidFill>
                <a:latin typeface="Verdana" panose="020B0604030504040204" pitchFamily="34" charset="0"/>
                <a:ea typeface="Verdana" panose="020B0604030504040204" pitchFamily="34" charset="0"/>
                <a:cs typeface="Verdana" panose="020B0604030504040204" pitchFamily="34" charset="0"/>
              </a:rPr>
              <a:t>intenzionanti</a:t>
            </a:r>
            <a:r>
              <a:rPr lang="it-IT" dirty="0">
                <a:solidFill>
                  <a:srgbClr val="222222"/>
                </a:solidFill>
                <a:latin typeface="Verdana" panose="020B0604030504040204" pitchFamily="34" charset="0"/>
                <a:ea typeface="Verdana" panose="020B0604030504040204" pitchFamily="34" charset="0"/>
                <a:cs typeface="Verdana" panose="020B0604030504040204" pitchFamily="34" charset="0"/>
              </a:rPr>
              <a:t> il fine senza tuttavia padroneggiare questo </a:t>
            </a:r>
            <a:r>
              <a:rPr lang="it-IT" dirty="0" err="1">
                <a:solidFill>
                  <a:srgbClr val="222222"/>
                </a:solidFill>
                <a:latin typeface="Verdana" panose="020B0604030504040204" pitchFamily="34" charset="0"/>
                <a:ea typeface="Verdana" panose="020B0604030504040204" pitchFamily="34" charset="0"/>
                <a:cs typeface="Verdana" panose="020B0604030504040204" pitchFamily="34" charset="0"/>
              </a:rPr>
              <a:t>intenzionamento</a:t>
            </a:r>
            <a:r>
              <a:rPr lang="it-IT" dirty="0">
                <a:solidFill>
                  <a:srgbClr val="222222"/>
                </a:solidFill>
                <a:latin typeface="Verdana" panose="020B0604030504040204" pitchFamily="34" charset="0"/>
                <a:ea typeface="Verdana" panose="020B0604030504040204" pitchFamily="34" charset="0"/>
                <a:cs typeface="Verdana" panose="020B0604030504040204" pitchFamily="34" charset="0"/>
              </a:rPr>
              <a:t>. </a:t>
            </a:r>
            <a:endParaRPr lang="it-IT" b="0" i="0" dirty="0">
              <a:solidFill>
                <a:srgbClr val="222222"/>
              </a:solidFill>
              <a:effectLst/>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13671336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egnaposto piè di pagina 7"/>
          <p:cNvSpPr>
            <a:spLocks noGrp="1"/>
          </p:cNvSpPr>
          <p:nvPr>
            <p:ph type="ftr" sz="quarter" idx="11"/>
          </p:nvPr>
        </p:nvSpPr>
        <p:spPr/>
        <p:txBody>
          <a:bodyPr/>
          <a:lstStyle/>
          <a:p>
            <a:r>
              <a:rPr lang="it-IT" dirty="0">
                <a:solidFill>
                  <a:schemeClr val="tx1"/>
                </a:solidFill>
              </a:rPr>
              <a:t>M. Di Febo, La Quinta Via</a:t>
            </a:r>
          </a:p>
        </p:txBody>
      </p:sp>
      <p:sp>
        <p:nvSpPr>
          <p:cNvPr id="9" name="Segnaposto numero diapositiva 8"/>
          <p:cNvSpPr>
            <a:spLocks noGrp="1"/>
          </p:cNvSpPr>
          <p:nvPr>
            <p:ph type="sldNum" sz="quarter" idx="12"/>
          </p:nvPr>
        </p:nvSpPr>
        <p:spPr/>
        <p:txBody>
          <a:bodyPr/>
          <a:lstStyle/>
          <a:p>
            <a:fld id="{EDF39988-35F4-AF4A-9CEE-32CF4FD04A0B}" type="slidenum">
              <a:rPr lang="it-IT" smtClean="0">
                <a:solidFill>
                  <a:srgbClr val="000000"/>
                </a:solidFill>
              </a:rPr>
              <a:t>3</a:t>
            </a:fld>
            <a:endParaRPr lang="it-IT" dirty="0">
              <a:solidFill>
                <a:srgbClr val="000000"/>
              </a:solidFill>
            </a:endParaRPr>
          </a:p>
        </p:txBody>
      </p:sp>
      <p:pic>
        <p:nvPicPr>
          <p:cNvPr id="2" name="Immagine 1"/>
          <p:cNvPicPr>
            <a:picLocks noChangeAspect="1"/>
          </p:cNvPicPr>
          <p:nvPr/>
        </p:nvPicPr>
        <p:blipFill>
          <a:blip r:embed="rId3"/>
          <a:stretch>
            <a:fillRect/>
          </a:stretch>
        </p:blipFill>
        <p:spPr>
          <a:xfrm>
            <a:off x="150620" y="128426"/>
            <a:ext cx="1683225" cy="2070367"/>
          </a:xfrm>
          <a:prstGeom prst="rect">
            <a:avLst/>
          </a:prstGeom>
        </p:spPr>
      </p:pic>
      <p:sp>
        <p:nvSpPr>
          <p:cNvPr id="4" name="CasellaDiTesto 3"/>
          <p:cNvSpPr txBox="1"/>
          <p:nvPr/>
        </p:nvSpPr>
        <p:spPr>
          <a:xfrm>
            <a:off x="2030540" y="141238"/>
            <a:ext cx="6962840" cy="2123658"/>
          </a:xfrm>
          <a:prstGeom prst="rect">
            <a:avLst/>
          </a:prstGeom>
          <a:noFill/>
        </p:spPr>
        <p:txBody>
          <a:bodyPr wrap="square" rtlCol="0">
            <a:spAutoFit/>
          </a:bodyPr>
          <a:lstStyle/>
          <a:p>
            <a:r>
              <a:rPr lang="it-IT" sz="2200" i="1" dirty="0">
                <a:solidFill>
                  <a:srgbClr val="000090"/>
                </a:solidFill>
              </a:rPr>
              <a:t>[...] egli distinse accuratamente la ragione dalla fede; ma stringendo l’una e l’altra in amichevole consorzio, di ambedue conservò interi i diritti, e intatta la dignità, in modo che la ragione, portata al sommo della sua grandezza sulle ali di S. Tommaso, quasi dispera di salire più alto; </a:t>
            </a:r>
          </a:p>
          <a:p>
            <a:pPr algn="r"/>
            <a:r>
              <a:rPr lang="it-IT" dirty="0"/>
              <a:t>Leone XIII, Enciclica </a:t>
            </a:r>
            <a:r>
              <a:rPr lang="it-IT" i="1" dirty="0" err="1"/>
              <a:t>Aeterni</a:t>
            </a:r>
            <a:r>
              <a:rPr lang="it-IT" i="1" dirty="0"/>
              <a:t> </a:t>
            </a:r>
            <a:r>
              <a:rPr lang="it-IT" i="1" dirty="0" err="1"/>
              <a:t>Patris</a:t>
            </a:r>
            <a:r>
              <a:rPr lang="it-IT" dirty="0"/>
              <a:t>, 1879</a:t>
            </a:r>
          </a:p>
        </p:txBody>
      </p:sp>
      <p:pic>
        <p:nvPicPr>
          <p:cNvPr id="7" name="Immagine 6">
            <a:extLst>
              <a:ext uri="{FF2B5EF4-FFF2-40B4-BE49-F238E27FC236}">
                <a16:creationId xmlns:a16="http://schemas.microsoft.com/office/drawing/2014/main" id="{69F11BF1-1D8D-4641-8DCE-1B0371124263}"/>
              </a:ext>
            </a:extLst>
          </p:cNvPr>
          <p:cNvPicPr>
            <a:picLocks noChangeAspect="1"/>
          </p:cNvPicPr>
          <p:nvPr/>
        </p:nvPicPr>
        <p:blipFill>
          <a:blip r:embed="rId4"/>
          <a:stretch>
            <a:fillRect/>
          </a:stretch>
        </p:blipFill>
        <p:spPr>
          <a:xfrm>
            <a:off x="150620" y="2480332"/>
            <a:ext cx="1723926" cy="1723926"/>
          </a:xfrm>
          <a:prstGeom prst="rect">
            <a:avLst/>
          </a:prstGeom>
        </p:spPr>
      </p:pic>
      <p:sp>
        <p:nvSpPr>
          <p:cNvPr id="11" name="CasellaDiTesto 10">
            <a:extLst>
              <a:ext uri="{FF2B5EF4-FFF2-40B4-BE49-F238E27FC236}">
                <a16:creationId xmlns:a16="http://schemas.microsoft.com/office/drawing/2014/main" id="{EFFAF8EC-1AF3-9845-80DF-36C0F5DD4E7E}"/>
              </a:ext>
            </a:extLst>
          </p:cNvPr>
          <p:cNvSpPr txBox="1"/>
          <p:nvPr/>
        </p:nvSpPr>
        <p:spPr>
          <a:xfrm>
            <a:off x="2030541" y="2480332"/>
            <a:ext cx="6962840" cy="3754874"/>
          </a:xfrm>
          <a:prstGeom prst="rect">
            <a:avLst/>
          </a:prstGeom>
          <a:noFill/>
        </p:spPr>
        <p:txBody>
          <a:bodyPr wrap="square" rtlCol="0">
            <a:spAutoFit/>
          </a:bodyPr>
          <a:lstStyle/>
          <a:p>
            <a:r>
              <a:rPr lang="it-IT" sz="2200" i="1" dirty="0">
                <a:solidFill>
                  <a:srgbClr val="000090"/>
                </a:solidFill>
              </a:rPr>
              <a:t>[...] la filosofia di s. Tommaso è filosofia dell’essere, cioè dell’</a:t>
            </a:r>
            <a:r>
              <a:rPr lang="it-IT" sz="2200" i="1" dirty="0" err="1">
                <a:solidFill>
                  <a:srgbClr val="000090"/>
                </a:solidFill>
              </a:rPr>
              <a:t>actus</a:t>
            </a:r>
            <a:r>
              <a:rPr lang="it-IT" sz="2200" i="1" dirty="0">
                <a:solidFill>
                  <a:srgbClr val="000090"/>
                </a:solidFill>
              </a:rPr>
              <a:t> </a:t>
            </a:r>
            <a:r>
              <a:rPr lang="it-IT" sz="2200" i="1" dirty="0" err="1">
                <a:solidFill>
                  <a:srgbClr val="000090"/>
                </a:solidFill>
              </a:rPr>
              <a:t>essendi</a:t>
            </a:r>
            <a:r>
              <a:rPr lang="it-IT" sz="2200" i="1" dirty="0">
                <a:solidFill>
                  <a:srgbClr val="000090"/>
                </a:solidFill>
              </a:rPr>
              <a:t>, il cui valore trascendentale è la via più diretta per assurgere alla conoscenza dell’Essere sussistente e Atto puro, che è Dio. [...] Da questa affermazione dell’essere la filosofia di s. Tommaso attinge anche la sua autogiustificazione metodologica, come di disciplina irriducibile a qualsiasi altra scienza, ed anzi tale da trascenderle tutte ponendosi nei loro confronti come autonoma e insieme come di esse completiva in senso sostanziale.</a:t>
            </a:r>
            <a:endParaRPr lang="it-IT" sz="2200" dirty="0">
              <a:solidFill>
                <a:srgbClr val="000090"/>
              </a:solidFill>
            </a:endParaRPr>
          </a:p>
          <a:p>
            <a:pPr algn="r"/>
            <a:r>
              <a:rPr lang="it-IT" dirty="0"/>
              <a:t>Giovanni Paolo II, </a:t>
            </a:r>
            <a:r>
              <a:rPr lang="it-IT" i="1" dirty="0"/>
              <a:t>Discorso all’ Angelicum, </a:t>
            </a:r>
            <a:r>
              <a:rPr lang="it-IT" dirty="0"/>
              <a:t>nov. 1979</a:t>
            </a:r>
          </a:p>
        </p:txBody>
      </p:sp>
    </p:spTree>
    <p:extLst>
      <p:ext uri="{BB962C8B-B14F-4D97-AF65-F5344CB8AC3E}">
        <p14:creationId xmlns:p14="http://schemas.microsoft.com/office/powerpoint/2010/main" val="35700681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egnaposto piè di pagina 7"/>
          <p:cNvSpPr>
            <a:spLocks noGrp="1"/>
          </p:cNvSpPr>
          <p:nvPr>
            <p:ph type="ftr" sz="quarter" idx="11"/>
          </p:nvPr>
        </p:nvSpPr>
        <p:spPr/>
        <p:txBody>
          <a:bodyPr/>
          <a:lstStyle/>
          <a:p>
            <a:r>
              <a:rPr lang="it-IT" dirty="0">
                <a:solidFill>
                  <a:schemeClr val="tx1"/>
                </a:solidFill>
              </a:rPr>
              <a:t>M. Di Febo, La Quinta Via</a:t>
            </a:r>
          </a:p>
        </p:txBody>
      </p:sp>
      <p:sp>
        <p:nvSpPr>
          <p:cNvPr id="9" name="Segnaposto numero diapositiva 8"/>
          <p:cNvSpPr>
            <a:spLocks noGrp="1"/>
          </p:cNvSpPr>
          <p:nvPr>
            <p:ph type="sldNum" sz="quarter" idx="12"/>
          </p:nvPr>
        </p:nvSpPr>
        <p:spPr/>
        <p:txBody>
          <a:bodyPr/>
          <a:lstStyle/>
          <a:p>
            <a:fld id="{EDF39988-35F4-AF4A-9CEE-32CF4FD04A0B}" type="slidenum">
              <a:rPr lang="it-IT" smtClean="0">
                <a:solidFill>
                  <a:srgbClr val="000000"/>
                </a:solidFill>
              </a:rPr>
              <a:t>30</a:t>
            </a:fld>
            <a:endParaRPr lang="it-IT" dirty="0">
              <a:solidFill>
                <a:srgbClr val="000000"/>
              </a:solidFill>
            </a:endParaRPr>
          </a:p>
        </p:txBody>
      </p:sp>
      <p:sp>
        <p:nvSpPr>
          <p:cNvPr id="2" name="CasellaDiTesto 1">
            <a:extLst>
              <a:ext uri="{FF2B5EF4-FFF2-40B4-BE49-F238E27FC236}">
                <a16:creationId xmlns:a16="http://schemas.microsoft.com/office/drawing/2014/main" id="{D94B45D1-31CA-9B4C-BDAE-5C7E4394CCCC}"/>
              </a:ext>
            </a:extLst>
          </p:cNvPr>
          <p:cNvSpPr txBox="1"/>
          <p:nvPr/>
        </p:nvSpPr>
        <p:spPr>
          <a:xfrm>
            <a:off x="599768" y="481780"/>
            <a:ext cx="8087032" cy="3360279"/>
          </a:xfrm>
          <a:prstGeom prst="rect">
            <a:avLst/>
          </a:prstGeom>
          <a:noFill/>
        </p:spPr>
        <p:txBody>
          <a:bodyPr wrap="square" rtlCol="0">
            <a:spAutoFit/>
          </a:bodyPr>
          <a:lstStyle/>
          <a:p>
            <a:pPr>
              <a:lnSpc>
                <a:spcPct val="150000"/>
              </a:lnSpc>
            </a:pPr>
            <a:r>
              <a:rPr lang="it-IT" dirty="0">
                <a:solidFill>
                  <a:srgbClr val="222222"/>
                </a:solidFill>
                <a:latin typeface="Verdana" panose="020B0604030504040204" pitchFamily="34" charset="0"/>
                <a:ea typeface="Verdana" panose="020B0604030504040204" pitchFamily="34" charset="0"/>
                <a:cs typeface="Verdana" panose="020B0604030504040204" pitchFamily="34" charset="0"/>
              </a:rPr>
              <a:t>Ora non è possibile </a:t>
            </a:r>
            <a:r>
              <a:rPr lang="it-IT" dirty="0" err="1">
                <a:solidFill>
                  <a:srgbClr val="222222"/>
                </a:solidFill>
                <a:latin typeface="Verdana" panose="020B0604030504040204" pitchFamily="34" charset="0"/>
                <a:ea typeface="Verdana" panose="020B0604030504040204" pitchFamily="34" charset="0"/>
                <a:cs typeface="Verdana" panose="020B0604030504040204" pitchFamily="34" charset="0"/>
              </a:rPr>
              <a:t>intenzionare</a:t>
            </a:r>
            <a:r>
              <a:rPr lang="it-IT" dirty="0">
                <a:solidFill>
                  <a:srgbClr val="222222"/>
                </a:solidFill>
                <a:latin typeface="Verdana" panose="020B0604030504040204" pitchFamily="34" charset="0"/>
                <a:ea typeface="Verdana" panose="020B0604030504040204" pitchFamily="34" charset="0"/>
                <a:cs typeface="Verdana" panose="020B0604030504040204" pitchFamily="34" charset="0"/>
              </a:rPr>
              <a:t> il fine senza che:</a:t>
            </a:r>
          </a:p>
          <a:p>
            <a:pPr>
              <a:lnSpc>
                <a:spcPct val="150000"/>
              </a:lnSpc>
            </a:pPr>
            <a:r>
              <a:rPr lang="it-IT" dirty="0">
                <a:solidFill>
                  <a:srgbClr val="222222"/>
                </a:solidFill>
                <a:latin typeface="Verdana" panose="020B0604030504040204" pitchFamily="34" charset="0"/>
                <a:ea typeface="Verdana" panose="020B0604030504040204" pitchFamily="34" charset="0"/>
                <a:cs typeface="Verdana" panose="020B0604030504040204" pitchFamily="34" charset="0"/>
              </a:rPr>
              <a:t>-. il fine si attivi, provocando l'orientamento verso di esso;</a:t>
            </a:r>
          </a:p>
          <a:p>
            <a:pPr>
              <a:lnSpc>
                <a:spcPct val="150000"/>
              </a:lnSpc>
            </a:pPr>
            <a:r>
              <a:rPr lang="it-IT" dirty="0">
                <a:solidFill>
                  <a:srgbClr val="222222"/>
                </a:solidFill>
                <a:latin typeface="Verdana" panose="020B0604030504040204" pitchFamily="34" charset="0"/>
                <a:ea typeface="Verdana" panose="020B0604030504040204" pitchFamily="34" charset="0"/>
                <a:cs typeface="Verdana" panose="020B0604030504040204" pitchFamily="34" charset="0"/>
              </a:rPr>
              <a:t>-. venga adottata una specifica organizzazione per il raggiungimento del fine.</a:t>
            </a:r>
          </a:p>
          <a:p>
            <a:pPr>
              <a:lnSpc>
                <a:spcPct val="150000"/>
              </a:lnSpc>
            </a:pPr>
            <a:r>
              <a:rPr lang="it-IT" dirty="0">
                <a:solidFill>
                  <a:srgbClr val="222222"/>
                </a:solidFill>
                <a:latin typeface="Verdana" panose="020B0604030504040204" pitchFamily="34" charset="0"/>
                <a:ea typeface="Verdana" panose="020B0604030504040204" pitchFamily="34" charset="0"/>
                <a:cs typeface="Verdana" panose="020B0604030504040204" pitchFamily="34" charset="0"/>
              </a:rPr>
              <a:t>Però se il fine è operante dovrà essere anche presente, altrimenti non potrebbe influenzare l'ente che agisce, in un modo che preceda la sua realizzazione; esso non sarà presente fisicamente così come non lo è il rapporto dei mezzi al fine stesso.</a:t>
            </a:r>
          </a:p>
        </p:txBody>
      </p:sp>
    </p:spTree>
    <p:extLst>
      <p:ext uri="{BB962C8B-B14F-4D97-AF65-F5344CB8AC3E}">
        <p14:creationId xmlns:p14="http://schemas.microsoft.com/office/powerpoint/2010/main" val="5947113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egnaposto piè di pagina 7"/>
          <p:cNvSpPr>
            <a:spLocks noGrp="1"/>
          </p:cNvSpPr>
          <p:nvPr>
            <p:ph type="ftr" sz="quarter" idx="11"/>
          </p:nvPr>
        </p:nvSpPr>
        <p:spPr/>
        <p:txBody>
          <a:bodyPr/>
          <a:lstStyle/>
          <a:p>
            <a:r>
              <a:rPr lang="it-IT" dirty="0">
                <a:solidFill>
                  <a:schemeClr val="tx1"/>
                </a:solidFill>
              </a:rPr>
              <a:t>M. Di Febo, La Quinta Via</a:t>
            </a:r>
          </a:p>
        </p:txBody>
      </p:sp>
      <p:sp>
        <p:nvSpPr>
          <p:cNvPr id="9" name="Segnaposto numero diapositiva 8"/>
          <p:cNvSpPr>
            <a:spLocks noGrp="1"/>
          </p:cNvSpPr>
          <p:nvPr>
            <p:ph type="sldNum" sz="quarter" idx="12"/>
          </p:nvPr>
        </p:nvSpPr>
        <p:spPr/>
        <p:txBody>
          <a:bodyPr/>
          <a:lstStyle/>
          <a:p>
            <a:fld id="{EDF39988-35F4-AF4A-9CEE-32CF4FD04A0B}" type="slidenum">
              <a:rPr lang="it-IT" smtClean="0">
                <a:solidFill>
                  <a:srgbClr val="000000"/>
                </a:solidFill>
              </a:rPr>
              <a:t>31</a:t>
            </a:fld>
            <a:endParaRPr lang="it-IT" dirty="0">
              <a:solidFill>
                <a:srgbClr val="000000"/>
              </a:solidFill>
            </a:endParaRPr>
          </a:p>
        </p:txBody>
      </p:sp>
      <p:sp>
        <p:nvSpPr>
          <p:cNvPr id="2" name="Rettangolo 1"/>
          <p:cNvSpPr/>
          <p:nvPr/>
        </p:nvSpPr>
        <p:spPr>
          <a:xfrm>
            <a:off x="239713" y="136525"/>
            <a:ext cx="8447087" cy="5857053"/>
          </a:xfrm>
          <a:prstGeom prst="rect">
            <a:avLst/>
          </a:prstGeom>
        </p:spPr>
        <p:txBody>
          <a:bodyPr wrap="square">
            <a:spAutoFit/>
          </a:bodyPr>
          <a:lstStyle/>
          <a:p>
            <a:pPr>
              <a:lnSpc>
                <a:spcPct val="150000"/>
              </a:lnSpc>
            </a:pPr>
            <a:r>
              <a:rPr lang="it-IT" dirty="0">
                <a:solidFill>
                  <a:srgbClr val="222222"/>
                </a:solidFill>
                <a:latin typeface="Verdana, sans-serif"/>
              </a:rPr>
              <a:t>Il fine ed il rapporto dei mezzi al fine sono presenti quindi intenzionalmente nell'attuarsi stesso della tendenza al fine dei corpi naturali, i quali pertanto sono come veicoli di tale </a:t>
            </a:r>
            <a:r>
              <a:rPr lang="it-IT" i="1" dirty="0" err="1">
                <a:solidFill>
                  <a:srgbClr val="222222"/>
                </a:solidFill>
                <a:latin typeface="Verdana, sans-serif"/>
              </a:rPr>
              <a:t>intentio</a:t>
            </a:r>
            <a:r>
              <a:rPr lang="it-IT" dirty="0">
                <a:solidFill>
                  <a:srgbClr val="222222"/>
                </a:solidFill>
                <a:latin typeface="Verdana, sans-serif"/>
              </a:rPr>
              <a:t>.</a:t>
            </a:r>
            <a:endParaRPr lang="it-IT" dirty="0">
              <a:solidFill>
                <a:srgbClr val="222222"/>
              </a:solidFill>
              <a:latin typeface="Arial"/>
            </a:endParaRPr>
          </a:p>
          <a:p>
            <a:pPr>
              <a:lnSpc>
                <a:spcPct val="150000"/>
              </a:lnSpc>
            </a:pPr>
            <a:r>
              <a:rPr lang="it-IT" dirty="0">
                <a:solidFill>
                  <a:srgbClr val="222222"/>
                </a:solidFill>
                <a:latin typeface="Verdana, sans-serif"/>
              </a:rPr>
              <a:t>Si tratta di una </a:t>
            </a:r>
            <a:r>
              <a:rPr lang="it-IT" i="1" dirty="0" err="1">
                <a:solidFill>
                  <a:srgbClr val="222222"/>
                </a:solidFill>
                <a:latin typeface="Verdana, sans-serif"/>
              </a:rPr>
              <a:t>intentio</a:t>
            </a:r>
            <a:r>
              <a:rPr lang="it-IT" dirty="0">
                <a:solidFill>
                  <a:srgbClr val="222222"/>
                </a:solidFill>
                <a:latin typeface="Verdana, sans-serif"/>
              </a:rPr>
              <a:t> che non potrebbe rendersi presente onticamente in loro se non in ragione di un fattore che fornisca la forma ed il fine dell'azione: la causa efficiente.</a:t>
            </a:r>
            <a:endParaRPr lang="it-IT" dirty="0">
              <a:solidFill>
                <a:srgbClr val="222222"/>
              </a:solidFill>
              <a:latin typeface="Arial"/>
            </a:endParaRPr>
          </a:p>
          <a:p>
            <a:pPr>
              <a:lnSpc>
                <a:spcPct val="150000"/>
              </a:lnSpc>
            </a:pPr>
            <a:r>
              <a:rPr lang="it-IT" dirty="0">
                <a:solidFill>
                  <a:srgbClr val="222222"/>
                </a:solidFill>
                <a:latin typeface="Verdana, sans-serif"/>
              </a:rPr>
              <a:t>L'orientamento di questo atto comporta un suo </a:t>
            </a:r>
            <a:r>
              <a:rPr lang="it-IT" dirty="0" err="1">
                <a:solidFill>
                  <a:srgbClr val="222222"/>
                </a:solidFill>
                <a:latin typeface="Verdana, sans-serif"/>
              </a:rPr>
              <a:t>direzionamento</a:t>
            </a:r>
            <a:r>
              <a:rPr lang="it-IT" dirty="0">
                <a:solidFill>
                  <a:srgbClr val="222222"/>
                </a:solidFill>
                <a:latin typeface="Verdana, sans-serif"/>
              </a:rPr>
              <a:t> originario e precedente al raggiungimento dell'effetto; ciò suppone necessariamente una specifica maniera di esistenza di quel fine che si renderà presente al termine del percorso. Questa esistenza deve però essere diversa da quella che si ha al termine del percorso, altrimenti la perfezione del termine si possederebbe già dall'inizio ed il movimento non inizierebbe. Quindi:</a:t>
            </a:r>
            <a:endParaRPr lang="it-IT" dirty="0">
              <a:solidFill>
                <a:srgbClr val="222222"/>
              </a:solidFill>
              <a:latin typeface="Arial"/>
            </a:endParaRPr>
          </a:p>
          <a:p>
            <a:pPr algn="ctr">
              <a:lnSpc>
                <a:spcPct val="150000"/>
              </a:lnSpc>
            </a:pPr>
            <a:r>
              <a:rPr lang="it-IT" b="1" i="1" dirty="0">
                <a:solidFill>
                  <a:srgbClr val="222222"/>
                </a:solidFill>
                <a:latin typeface="Verdana, sans-serif"/>
              </a:rPr>
              <a:t>il fine esiste prima del suo raggiungimento</a:t>
            </a:r>
            <a:endParaRPr lang="it-IT" dirty="0">
              <a:solidFill>
                <a:srgbClr val="222222"/>
              </a:solidFill>
              <a:latin typeface="Arial"/>
            </a:endParaRPr>
          </a:p>
        </p:txBody>
      </p:sp>
    </p:spTree>
    <p:extLst>
      <p:ext uri="{BB962C8B-B14F-4D97-AF65-F5344CB8AC3E}">
        <p14:creationId xmlns:p14="http://schemas.microsoft.com/office/powerpoint/2010/main" val="303034970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egnaposto piè di pagina 7"/>
          <p:cNvSpPr>
            <a:spLocks noGrp="1"/>
          </p:cNvSpPr>
          <p:nvPr>
            <p:ph type="ftr" sz="quarter" idx="11"/>
          </p:nvPr>
        </p:nvSpPr>
        <p:spPr/>
        <p:txBody>
          <a:bodyPr/>
          <a:lstStyle/>
          <a:p>
            <a:r>
              <a:rPr lang="it-IT" dirty="0">
                <a:solidFill>
                  <a:schemeClr val="tx1"/>
                </a:solidFill>
              </a:rPr>
              <a:t>M. Di Febo, La Quinta Via</a:t>
            </a:r>
          </a:p>
        </p:txBody>
      </p:sp>
      <p:sp>
        <p:nvSpPr>
          <p:cNvPr id="9" name="Segnaposto numero diapositiva 8"/>
          <p:cNvSpPr>
            <a:spLocks noGrp="1"/>
          </p:cNvSpPr>
          <p:nvPr>
            <p:ph type="sldNum" sz="quarter" idx="12"/>
          </p:nvPr>
        </p:nvSpPr>
        <p:spPr/>
        <p:txBody>
          <a:bodyPr/>
          <a:lstStyle/>
          <a:p>
            <a:fld id="{EDF39988-35F4-AF4A-9CEE-32CF4FD04A0B}" type="slidenum">
              <a:rPr lang="it-IT" smtClean="0">
                <a:solidFill>
                  <a:srgbClr val="000000"/>
                </a:solidFill>
              </a:rPr>
              <a:t>32</a:t>
            </a:fld>
            <a:endParaRPr lang="it-IT" dirty="0">
              <a:solidFill>
                <a:srgbClr val="000000"/>
              </a:solidFill>
            </a:endParaRPr>
          </a:p>
        </p:txBody>
      </p:sp>
      <p:sp>
        <p:nvSpPr>
          <p:cNvPr id="2" name="Rettangolo 1"/>
          <p:cNvSpPr/>
          <p:nvPr/>
        </p:nvSpPr>
        <p:spPr>
          <a:xfrm>
            <a:off x="382588" y="266339"/>
            <a:ext cx="8304212" cy="5585888"/>
          </a:xfrm>
          <a:prstGeom prst="rect">
            <a:avLst/>
          </a:prstGeom>
        </p:spPr>
        <p:txBody>
          <a:bodyPr wrap="square">
            <a:spAutoFit/>
          </a:bodyPr>
          <a:lstStyle/>
          <a:p>
            <a:pPr>
              <a:lnSpc>
                <a:spcPct val="150000"/>
              </a:lnSpc>
            </a:pPr>
            <a:r>
              <a:rPr lang="it-IT" sz="1600" dirty="0">
                <a:solidFill>
                  <a:srgbClr val="222222"/>
                </a:solidFill>
                <a:latin typeface="Verdana, sans-serif"/>
              </a:rPr>
              <a:t>Ma l'ente operante non può fornire a se stesso tale presenza della forma orientante, si deve quindi ammettere che essa esista come principio estrinseco regolatore del dinamismo dei corpi naturali in una causa efficiente la quale ordina e coordina il movimento.</a:t>
            </a:r>
            <a:endParaRPr lang="it-IT" sz="1600" dirty="0">
              <a:solidFill>
                <a:srgbClr val="222222"/>
              </a:solidFill>
              <a:latin typeface="Arial"/>
            </a:endParaRPr>
          </a:p>
          <a:p>
            <a:pPr>
              <a:lnSpc>
                <a:spcPct val="150000"/>
              </a:lnSpc>
            </a:pPr>
            <a:r>
              <a:rPr lang="it-IT" sz="1600" dirty="0">
                <a:solidFill>
                  <a:srgbClr val="222222"/>
                </a:solidFill>
                <a:latin typeface="Verdana, sans-serif"/>
              </a:rPr>
              <a:t>Tale causa, pena la sua inefficacia, deve necessariamente essere un certo tipo di ente che colga il rapporto assoluto dei mezzi ai fini e nel quale sia presente, come principio specificante esterno all'ente, quello che nell'ente costituisce il principio interno del dinamismo.</a:t>
            </a:r>
            <a:endParaRPr lang="it-IT" sz="1600" dirty="0">
              <a:solidFill>
                <a:srgbClr val="222222"/>
              </a:solidFill>
              <a:latin typeface="Arial"/>
            </a:endParaRPr>
          </a:p>
          <a:p>
            <a:pPr>
              <a:lnSpc>
                <a:spcPct val="150000"/>
              </a:lnSpc>
            </a:pPr>
            <a:r>
              <a:rPr lang="it-IT" sz="1600" dirty="0">
                <a:solidFill>
                  <a:srgbClr val="222222"/>
                </a:solidFill>
                <a:latin typeface="Verdana, sans-serif"/>
              </a:rPr>
              <a:t>Ora, un ente capace in assoluto di collegare il rapporto che si stabilisce tra mezzi e fini, e che pertanto dovrà necessariamente essere separato dalla materia, è ciò che si chiama </a:t>
            </a:r>
            <a:r>
              <a:rPr lang="it-IT" sz="1600" i="1" dirty="0">
                <a:solidFill>
                  <a:srgbClr val="222222"/>
                </a:solidFill>
                <a:latin typeface="Verdana, sans-serif"/>
              </a:rPr>
              <a:t>intelletto</a:t>
            </a:r>
            <a:r>
              <a:rPr lang="it-IT" sz="1600" dirty="0">
                <a:solidFill>
                  <a:srgbClr val="222222"/>
                </a:solidFill>
                <a:latin typeface="Verdana, sans-serif"/>
              </a:rPr>
              <a:t>.</a:t>
            </a:r>
            <a:endParaRPr lang="it-IT" sz="1600" dirty="0">
              <a:solidFill>
                <a:srgbClr val="222222"/>
              </a:solidFill>
              <a:latin typeface="Arial"/>
            </a:endParaRPr>
          </a:p>
          <a:p>
            <a:pPr>
              <a:lnSpc>
                <a:spcPct val="150000"/>
              </a:lnSpc>
            </a:pPr>
            <a:r>
              <a:rPr lang="it-IT" sz="1600" dirty="0">
                <a:solidFill>
                  <a:srgbClr val="222222"/>
                </a:solidFill>
                <a:latin typeface="Verdana, sans-serif"/>
              </a:rPr>
              <a:t>Se dunque cose non conoscenti intendono il raggiungimento del fine, significa che sono indirizzate a tale raggiungimento da qualche intelletto; dunque:</a:t>
            </a:r>
            <a:endParaRPr lang="it-IT" sz="1600" dirty="0">
              <a:solidFill>
                <a:srgbClr val="222222"/>
              </a:solidFill>
              <a:latin typeface="Arial"/>
            </a:endParaRPr>
          </a:p>
          <a:p>
            <a:pPr algn="ctr">
              <a:lnSpc>
                <a:spcPct val="150000"/>
              </a:lnSpc>
            </a:pPr>
            <a:r>
              <a:rPr lang="it-IT" sz="1600" b="1" i="1" dirty="0">
                <a:solidFill>
                  <a:srgbClr val="222222"/>
                </a:solidFill>
                <a:latin typeface="Verdana, sans-serif"/>
              </a:rPr>
              <a:t>c'è un qualche ente intelligente</a:t>
            </a:r>
            <a:endParaRPr lang="it-IT" sz="1600" dirty="0">
              <a:solidFill>
                <a:srgbClr val="222222"/>
              </a:solidFill>
              <a:latin typeface="Arial"/>
            </a:endParaRPr>
          </a:p>
          <a:p>
            <a:pPr algn="ctr">
              <a:lnSpc>
                <a:spcPct val="150000"/>
              </a:lnSpc>
            </a:pPr>
            <a:r>
              <a:rPr lang="it-IT" sz="1600" b="1" i="1" dirty="0">
                <a:solidFill>
                  <a:srgbClr val="222222"/>
                </a:solidFill>
                <a:latin typeface="Verdana, sans-serif"/>
              </a:rPr>
              <a:t>che orienta al fine tutte le cose naturali</a:t>
            </a:r>
            <a:endParaRPr lang="it-IT" sz="1600" dirty="0">
              <a:solidFill>
                <a:srgbClr val="222222"/>
              </a:solidFill>
              <a:latin typeface="Arial"/>
            </a:endParaRPr>
          </a:p>
        </p:txBody>
      </p:sp>
    </p:spTree>
    <p:extLst>
      <p:ext uri="{BB962C8B-B14F-4D97-AF65-F5344CB8AC3E}">
        <p14:creationId xmlns:p14="http://schemas.microsoft.com/office/powerpoint/2010/main" val="40766011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egnaposto piè di pagina 7"/>
          <p:cNvSpPr>
            <a:spLocks noGrp="1"/>
          </p:cNvSpPr>
          <p:nvPr>
            <p:ph type="ftr" sz="quarter" idx="11"/>
          </p:nvPr>
        </p:nvSpPr>
        <p:spPr/>
        <p:txBody>
          <a:bodyPr/>
          <a:lstStyle/>
          <a:p>
            <a:r>
              <a:rPr lang="it-IT" dirty="0">
                <a:solidFill>
                  <a:schemeClr val="tx1"/>
                </a:solidFill>
              </a:rPr>
              <a:t>M. Di Febo, La Quinta Via</a:t>
            </a:r>
          </a:p>
        </p:txBody>
      </p:sp>
      <p:sp>
        <p:nvSpPr>
          <p:cNvPr id="9" name="Segnaposto numero diapositiva 8"/>
          <p:cNvSpPr>
            <a:spLocks noGrp="1"/>
          </p:cNvSpPr>
          <p:nvPr>
            <p:ph type="sldNum" sz="quarter" idx="12"/>
          </p:nvPr>
        </p:nvSpPr>
        <p:spPr/>
        <p:txBody>
          <a:bodyPr/>
          <a:lstStyle/>
          <a:p>
            <a:fld id="{EDF39988-35F4-AF4A-9CEE-32CF4FD04A0B}" type="slidenum">
              <a:rPr lang="it-IT" smtClean="0">
                <a:solidFill>
                  <a:srgbClr val="000000"/>
                </a:solidFill>
              </a:rPr>
              <a:t>33</a:t>
            </a:fld>
            <a:endParaRPr lang="it-IT" dirty="0">
              <a:solidFill>
                <a:srgbClr val="000000"/>
              </a:solidFill>
            </a:endParaRPr>
          </a:p>
        </p:txBody>
      </p:sp>
      <p:sp>
        <p:nvSpPr>
          <p:cNvPr id="2" name="Rettangolo 1"/>
          <p:cNvSpPr/>
          <p:nvPr/>
        </p:nvSpPr>
        <p:spPr>
          <a:xfrm>
            <a:off x="208789" y="244547"/>
            <a:ext cx="8696175" cy="2631233"/>
          </a:xfrm>
          <a:prstGeom prst="rect">
            <a:avLst/>
          </a:prstGeom>
        </p:spPr>
        <p:txBody>
          <a:bodyPr wrap="square">
            <a:spAutoFit/>
          </a:bodyPr>
          <a:lstStyle/>
          <a:p>
            <a:pPr>
              <a:lnSpc>
                <a:spcPct val="150000"/>
              </a:lnSpc>
            </a:pPr>
            <a:r>
              <a:rPr lang="it-IT" sz="1600" i="1" dirty="0">
                <a:solidFill>
                  <a:srgbClr val="222222"/>
                </a:solidFill>
                <a:latin typeface="Verdana, sans-serif"/>
              </a:rPr>
              <a:t>«Ergo est </a:t>
            </a:r>
            <a:r>
              <a:rPr lang="it-IT" sz="1600" b="1" i="1" dirty="0" err="1">
                <a:solidFill>
                  <a:srgbClr val="222222"/>
                </a:solidFill>
                <a:latin typeface="Verdana, sans-serif"/>
              </a:rPr>
              <a:t>aliquid</a:t>
            </a:r>
            <a:r>
              <a:rPr lang="it-IT" sz="1600" i="1" dirty="0">
                <a:solidFill>
                  <a:srgbClr val="222222"/>
                </a:solidFill>
                <a:latin typeface="Verdana, sans-serif"/>
              </a:rPr>
              <a:t> </a:t>
            </a:r>
            <a:r>
              <a:rPr lang="it-IT" sz="1600" i="1" dirty="0" err="1">
                <a:solidFill>
                  <a:srgbClr val="222222"/>
                </a:solidFill>
                <a:latin typeface="Verdana, sans-serif"/>
              </a:rPr>
              <a:t>intelligens</a:t>
            </a:r>
            <a:r>
              <a:rPr lang="it-IT" sz="1600" i="1" dirty="0">
                <a:solidFill>
                  <a:srgbClr val="222222"/>
                </a:solidFill>
                <a:latin typeface="Verdana, sans-serif"/>
              </a:rPr>
              <a:t>, a quo </a:t>
            </a:r>
            <a:r>
              <a:rPr lang="it-IT" sz="1600" i="1" dirty="0" err="1">
                <a:solidFill>
                  <a:srgbClr val="222222"/>
                </a:solidFill>
                <a:latin typeface="Verdana, sans-serif"/>
              </a:rPr>
              <a:t>omnes</a:t>
            </a:r>
            <a:r>
              <a:rPr lang="it-IT" sz="1600" i="1" dirty="0">
                <a:solidFill>
                  <a:srgbClr val="222222"/>
                </a:solidFill>
                <a:latin typeface="Verdana, sans-serif"/>
              </a:rPr>
              <a:t> res </a:t>
            </a:r>
            <a:r>
              <a:rPr lang="it-IT" sz="1600" i="1" dirty="0" err="1">
                <a:solidFill>
                  <a:srgbClr val="222222"/>
                </a:solidFill>
                <a:latin typeface="Verdana, sans-serif"/>
              </a:rPr>
              <a:t>naturales</a:t>
            </a:r>
            <a:r>
              <a:rPr lang="it-IT" sz="1600" i="1" dirty="0">
                <a:solidFill>
                  <a:srgbClr val="222222"/>
                </a:solidFill>
                <a:latin typeface="Verdana, sans-serif"/>
              </a:rPr>
              <a:t> </a:t>
            </a:r>
            <a:r>
              <a:rPr lang="it-IT" sz="1600" i="1" dirty="0" err="1">
                <a:solidFill>
                  <a:srgbClr val="222222"/>
                </a:solidFill>
                <a:latin typeface="Verdana, sans-serif"/>
              </a:rPr>
              <a:t>ordinantur</a:t>
            </a:r>
            <a:r>
              <a:rPr lang="it-IT" sz="1600" i="1" dirty="0">
                <a:solidFill>
                  <a:srgbClr val="222222"/>
                </a:solidFill>
                <a:latin typeface="Verdana, sans-serif"/>
              </a:rPr>
              <a:t> ad </a:t>
            </a:r>
            <a:r>
              <a:rPr lang="it-IT" sz="1600" i="1" dirty="0" err="1">
                <a:solidFill>
                  <a:srgbClr val="222222"/>
                </a:solidFill>
                <a:latin typeface="Verdana, sans-serif"/>
              </a:rPr>
              <a:t>finem</a:t>
            </a:r>
            <a:r>
              <a:rPr lang="it-IT" sz="1600" i="1" dirty="0">
                <a:solidFill>
                  <a:srgbClr val="222222"/>
                </a:solidFill>
                <a:latin typeface="Verdana, sans-serif"/>
              </a:rPr>
              <a:t>,...»</a:t>
            </a:r>
            <a:endParaRPr lang="it-IT" sz="1600" dirty="0">
              <a:solidFill>
                <a:srgbClr val="222222"/>
              </a:solidFill>
              <a:latin typeface="Arial"/>
            </a:endParaRPr>
          </a:p>
          <a:p>
            <a:pPr>
              <a:lnSpc>
                <a:spcPct val="150000"/>
              </a:lnSpc>
            </a:pPr>
            <a:r>
              <a:rPr lang="it-IT" sz="1600" i="1" dirty="0" err="1">
                <a:solidFill>
                  <a:srgbClr val="222222"/>
                </a:solidFill>
                <a:latin typeface="Verdana, sans-serif"/>
              </a:rPr>
              <a:t>aliquid</a:t>
            </a:r>
            <a:r>
              <a:rPr lang="it-IT" sz="1600" dirty="0">
                <a:solidFill>
                  <a:srgbClr val="222222"/>
                </a:solidFill>
                <a:latin typeface="Verdana, sans-serif"/>
              </a:rPr>
              <a:t> (qualcosa) e non </a:t>
            </a:r>
            <a:r>
              <a:rPr lang="it-IT" sz="1600" i="1" dirty="0" err="1">
                <a:solidFill>
                  <a:srgbClr val="222222"/>
                </a:solidFill>
                <a:latin typeface="Verdana, sans-serif"/>
              </a:rPr>
              <a:t>aliquis</a:t>
            </a:r>
            <a:r>
              <a:rPr lang="it-IT" sz="1600" dirty="0">
                <a:solidFill>
                  <a:srgbClr val="222222"/>
                </a:solidFill>
                <a:latin typeface="Verdana, sans-serif"/>
              </a:rPr>
              <a:t> (qualcuno)</a:t>
            </a:r>
          </a:p>
          <a:p>
            <a:pPr>
              <a:lnSpc>
                <a:spcPct val="150000"/>
              </a:lnSpc>
            </a:pPr>
            <a:r>
              <a:rPr lang="it-IT" sz="1600" dirty="0">
                <a:solidFill>
                  <a:srgbClr val="222222"/>
                </a:solidFill>
                <a:latin typeface="Verdana, sans-serif"/>
              </a:rPr>
              <a:t>Non intelletto (part. passato) bensì intelligente (part. presente)</a:t>
            </a:r>
          </a:p>
          <a:p>
            <a:pPr>
              <a:lnSpc>
                <a:spcPct val="150000"/>
              </a:lnSpc>
            </a:pPr>
            <a:r>
              <a:rPr lang="it-IT" sz="1600" dirty="0">
                <a:solidFill>
                  <a:srgbClr val="222222"/>
                </a:solidFill>
                <a:latin typeface="Verdana, sans-serif"/>
              </a:rPr>
              <a:t>conclusione: </a:t>
            </a:r>
            <a:r>
              <a:rPr lang="it-IT" sz="1600" dirty="0">
                <a:solidFill>
                  <a:srgbClr val="222222"/>
                </a:solidFill>
                <a:latin typeface="Arial"/>
              </a:rPr>
              <a:t>“</a:t>
            </a:r>
            <a:r>
              <a:rPr lang="it-IT" sz="1600" i="1" dirty="0">
                <a:solidFill>
                  <a:srgbClr val="222222"/>
                </a:solidFill>
                <a:latin typeface="Verdana, sans-serif"/>
              </a:rPr>
              <a:t>... et hoc </a:t>
            </a:r>
            <a:r>
              <a:rPr lang="it-IT" sz="1600" i="1" dirty="0" err="1">
                <a:solidFill>
                  <a:srgbClr val="222222"/>
                </a:solidFill>
                <a:latin typeface="Verdana, sans-serif"/>
              </a:rPr>
              <a:t>dicimus</a:t>
            </a:r>
            <a:r>
              <a:rPr lang="it-IT" sz="1600" i="1" dirty="0">
                <a:solidFill>
                  <a:srgbClr val="222222"/>
                </a:solidFill>
                <a:latin typeface="Verdana, sans-serif"/>
              </a:rPr>
              <a:t> </a:t>
            </a:r>
            <a:r>
              <a:rPr lang="it-IT" sz="1600" i="1" dirty="0" err="1">
                <a:solidFill>
                  <a:srgbClr val="222222"/>
                </a:solidFill>
                <a:latin typeface="Verdana, sans-serif"/>
              </a:rPr>
              <a:t>Deum</a:t>
            </a:r>
            <a:r>
              <a:rPr lang="it-IT" sz="1600" i="1" dirty="0">
                <a:solidFill>
                  <a:srgbClr val="222222"/>
                </a:solidFill>
                <a:latin typeface="Verdana, sans-serif"/>
              </a:rPr>
              <a:t>.”</a:t>
            </a:r>
            <a:endParaRPr lang="it-IT" sz="1600" dirty="0">
              <a:solidFill>
                <a:srgbClr val="222222"/>
              </a:solidFill>
              <a:latin typeface="Arial"/>
            </a:endParaRPr>
          </a:p>
          <a:p>
            <a:pPr algn="ctr">
              <a:lnSpc>
                <a:spcPct val="150000"/>
              </a:lnSpc>
            </a:pPr>
            <a:r>
              <a:rPr lang="it-IT" sz="1600" dirty="0">
                <a:solidFill>
                  <a:srgbClr val="222222"/>
                </a:solidFill>
                <a:latin typeface="Verdana, sans-serif"/>
              </a:rPr>
              <a:t>Questo </a:t>
            </a:r>
            <a:r>
              <a:rPr lang="it-IT" sz="1600" i="1" dirty="0" err="1">
                <a:solidFill>
                  <a:srgbClr val="222222"/>
                </a:solidFill>
                <a:latin typeface="Verdana, sans-serif"/>
              </a:rPr>
              <a:t>aliquid</a:t>
            </a:r>
            <a:r>
              <a:rPr lang="it-IT" sz="1600" dirty="0">
                <a:solidFill>
                  <a:srgbClr val="222222"/>
                </a:solidFill>
                <a:latin typeface="Verdana, sans-serif"/>
              </a:rPr>
              <a:t> è Dio?</a:t>
            </a:r>
            <a:endParaRPr lang="it-IT" sz="1600" dirty="0">
              <a:solidFill>
                <a:srgbClr val="222222"/>
              </a:solidFill>
              <a:latin typeface="Arial"/>
            </a:endParaRPr>
          </a:p>
          <a:p>
            <a:pPr>
              <a:lnSpc>
                <a:spcPct val="150000"/>
              </a:lnSpc>
            </a:pPr>
            <a:r>
              <a:rPr lang="it-IT" sz="1600" dirty="0">
                <a:solidFill>
                  <a:srgbClr val="222222"/>
                </a:solidFill>
                <a:latin typeface="Verdana, sans-serif"/>
              </a:rPr>
              <a:t>«Poiché le cose operano costantemente allo stesso modo, è chiaro il carattere </a:t>
            </a:r>
            <a:r>
              <a:rPr lang="it-IT" sz="1600" i="1" dirty="0">
                <a:solidFill>
                  <a:srgbClr val="222222"/>
                </a:solidFill>
                <a:latin typeface="Verdana, sans-serif"/>
              </a:rPr>
              <a:t>per se</a:t>
            </a:r>
            <a:r>
              <a:rPr lang="it-IT" sz="1600" dirty="0">
                <a:solidFill>
                  <a:srgbClr val="222222"/>
                </a:solidFill>
                <a:latin typeface="Verdana, sans-serif"/>
              </a:rPr>
              <a:t> di questo operare: dunque quel modo è ancorato alla forma del soggetto »</a:t>
            </a:r>
            <a:endParaRPr lang="it-IT" sz="1600" dirty="0">
              <a:solidFill>
                <a:srgbClr val="222222"/>
              </a:solidFill>
              <a:latin typeface="Arial"/>
            </a:endParaRPr>
          </a:p>
        </p:txBody>
      </p:sp>
      <p:sp>
        <p:nvSpPr>
          <p:cNvPr id="3" name="CasellaDiTesto 2">
            <a:extLst>
              <a:ext uri="{FF2B5EF4-FFF2-40B4-BE49-F238E27FC236}">
                <a16:creationId xmlns:a16="http://schemas.microsoft.com/office/drawing/2014/main" id="{201B4940-E528-1E4E-AAF5-D007BFBE1D38}"/>
              </a:ext>
            </a:extLst>
          </p:cNvPr>
          <p:cNvSpPr txBox="1"/>
          <p:nvPr/>
        </p:nvSpPr>
        <p:spPr>
          <a:xfrm>
            <a:off x="217465" y="3640721"/>
            <a:ext cx="8678822" cy="2533066"/>
          </a:xfrm>
          <a:prstGeom prst="rect">
            <a:avLst/>
          </a:prstGeom>
          <a:noFill/>
        </p:spPr>
        <p:txBody>
          <a:bodyPr wrap="square" rtlCol="0">
            <a:spAutoFit/>
          </a:bodyPr>
          <a:lstStyle/>
          <a:p>
            <a:pPr>
              <a:lnSpc>
                <a:spcPct val="150000"/>
              </a:lnSpc>
            </a:pPr>
            <a:r>
              <a:rPr lang="it-IT" dirty="0">
                <a:solidFill>
                  <a:srgbClr val="222222"/>
                </a:solidFill>
                <a:latin typeface="Verdana, sans-serif"/>
              </a:rPr>
              <a:t>L'orientamento al fine (intrinseco) precede l'intervento di un Ordinatore (estrinseco): è la struttura intima delle cose quella da cui si sprigiona il loro agire finalizzato.</a:t>
            </a:r>
          </a:p>
          <a:p>
            <a:pPr>
              <a:lnSpc>
                <a:spcPct val="150000"/>
              </a:lnSpc>
            </a:pPr>
            <a:r>
              <a:rPr lang="it-IT" dirty="0">
                <a:solidFill>
                  <a:srgbClr val="222222"/>
                </a:solidFill>
                <a:latin typeface="Verdana, sans-serif"/>
              </a:rPr>
              <a:t>Solo un Ordinatore che abbia anche fatto le cose, cioè un Creatore, può determinare la costituzione intima di un ente in modo che quella sia principio di un agire finalizzato.</a:t>
            </a:r>
            <a:endParaRPr lang="it-IT" sz="1400" dirty="0">
              <a:solidFill>
                <a:srgbClr val="222222"/>
              </a:solidFill>
              <a:latin typeface="Arial"/>
            </a:endParaRPr>
          </a:p>
        </p:txBody>
      </p:sp>
      <p:sp>
        <p:nvSpPr>
          <p:cNvPr id="4" name="Freccia giù 3">
            <a:extLst>
              <a:ext uri="{FF2B5EF4-FFF2-40B4-BE49-F238E27FC236}">
                <a16:creationId xmlns:a16="http://schemas.microsoft.com/office/drawing/2014/main" id="{876C7882-2382-7F46-95B5-AB45AFD8E644}"/>
              </a:ext>
            </a:extLst>
          </p:cNvPr>
          <p:cNvSpPr/>
          <p:nvPr/>
        </p:nvSpPr>
        <p:spPr>
          <a:xfrm>
            <a:off x="4144109" y="3061935"/>
            <a:ext cx="855782" cy="325003"/>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354409188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egnaposto piè di pagina 7"/>
          <p:cNvSpPr>
            <a:spLocks noGrp="1"/>
          </p:cNvSpPr>
          <p:nvPr>
            <p:ph type="ftr" sz="quarter" idx="11"/>
          </p:nvPr>
        </p:nvSpPr>
        <p:spPr/>
        <p:txBody>
          <a:bodyPr/>
          <a:lstStyle/>
          <a:p>
            <a:r>
              <a:rPr lang="it-IT" dirty="0">
                <a:solidFill>
                  <a:schemeClr val="tx1"/>
                </a:solidFill>
              </a:rPr>
              <a:t>M. Di Febo, La Quinta Via</a:t>
            </a:r>
          </a:p>
        </p:txBody>
      </p:sp>
      <p:sp>
        <p:nvSpPr>
          <p:cNvPr id="9" name="Segnaposto numero diapositiva 8"/>
          <p:cNvSpPr>
            <a:spLocks noGrp="1"/>
          </p:cNvSpPr>
          <p:nvPr>
            <p:ph type="sldNum" sz="quarter" idx="12"/>
          </p:nvPr>
        </p:nvSpPr>
        <p:spPr/>
        <p:txBody>
          <a:bodyPr/>
          <a:lstStyle/>
          <a:p>
            <a:fld id="{EDF39988-35F4-AF4A-9CEE-32CF4FD04A0B}" type="slidenum">
              <a:rPr lang="it-IT" smtClean="0">
                <a:solidFill>
                  <a:srgbClr val="000000"/>
                </a:solidFill>
              </a:rPr>
              <a:t>34</a:t>
            </a:fld>
            <a:endParaRPr lang="it-IT" dirty="0">
              <a:solidFill>
                <a:srgbClr val="000000"/>
              </a:solidFill>
            </a:endParaRPr>
          </a:p>
        </p:txBody>
      </p:sp>
      <p:sp>
        <p:nvSpPr>
          <p:cNvPr id="2" name="Rettangolo 1"/>
          <p:cNvSpPr/>
          <p:nvPr/>
        </p:nvSpPr>
        <p:spPr>
          <a:xfrm>
            <a:off x="242603" y="1462905"/>
            <a:ext cx="8703244" cy="2109552"/>
          </a:xfrm>
          <a:prstGeom prst="rect">
            <a:avLst/>
          </a:prstGeom>
        </p:spPr>
        <p:txBody>
          <a:bodyPr wrap="square">
            <a:spAutoFit/>
          </a:bodyPr>
          <a:lstStyle/>
          <a:p>
            <a:pPr>
              <a:lnSpc>
                <a:spcPct val="150000"/>
              </a:lnSpc>
            </a:pPr>
            <a:r>
              <a:rPr lang="it-IT" sz="1100" dirty="0">
                <a:solidFill>
                  <a:srgbClr val="222222"/>
                </a:solidFill>
                <a:latin typeface="Verdana, sans-serif"/>
              </a:rPr>
              <a:t>Perché Tommaso non considera la finalità globale che si potrebbe riscontrare nel corso degli eventi naturali?</a:t>
            </a:r>
            <a:endParaRPr lang="it-IT" sz="1000" dirty="0">
              <a:solidFill>
                <a:srgbClr val="222222"/>
              </a:solidFill>
              <a:latin typeface="Arial"/>
            </a:endParaRPr>
          </a:p>
          <a:p>
            <a:pPr>
              <a:lnSpc>
                <a:spcPct val="150000"/>
              </a:lnSpc>
            </a:pPr>
            <a:r>
              <a:rPr lang="it-IT" sz="1100" dirty="0">
                <a:solidFill>
                  <a:srgbClr val="222222"/>
                </a:solidFill>
                <a:latin typeface="Verdana, sans-serif"/>
              </a:rPr>
              <a:t>Egli infatti, muove dalla considerazione di </a:t>
            </a:r>
            <a:r>
              <a:rPr lang="it-IT" sz="1100" i="1" dirty="0">
                <a:solidFill>
                  <a:srgbClr val="222222"/>
                </a:solidFill>
                <a:latin typeface="Verdana, sans-serif"/>
              </a:rPr>
              <a:t>alcune cose</a:t>
            </a:r>
            <a:r>
              <a:rPr lang="it-IT" sz="1100" dirty="0">
                <a:solidFill>
                  <a:srgbClr val="222222"/>
                </a:solidFill>
                <a:latin typeface="Verdana, sans-serif"/>
              </a:rPr>
              <a:t> non di tutte. Questa limitazione, secondo alcuni critici, è imputabile alla necessità di Tommaso di prendere le mosse da quella porzione di realtà che appare più suscettibile di essere posta in relazione con Dio. Gli enti naturali come gli uomini, sono dotati di un’intelligenza che permette loro di giungere a realizzare uno scopo, pertanto Tommaso considera proprio quegli enti naturali (gli animali e le piante) che pervengono ad un fine a cui non possono giungere mediante la loro costituzione ontologica: conseguire uno scopo che si rivela essere un bene per l’ente che lo realizza è infatti opera di un’intelligenza. Ma allora come è possibile che godano di tale condizione gli enti che sono privi di intelligenza? L’ente che non si spiega da sé è relativo ad altro, e questo altro non può che essere Dio.</a:t>
            </a:r>
            <a:endParaRPr lang="it-IT" sz="1000" b="0" i="0" dirty="0">
              <a:solidFill>
                <a:srgbClr val="222222"/>
              </a:solidFill>
              <a:effectLst/>
              <a:latin typeface="Arial"/>
            </a:endParaRPr>
          </a:p>
        </p:txBody>
      </p:sp>
    </p:spTree>
    <p:extLst>
      <p:ext uri="{BB962C8B-B14F-4D97-AF65-F5344CB8AC3E}">
        <p14:creationId xmlns:p14="http://schemas.microsoft.com/office/powerpoint/2010/main" val="279371294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egnaposto piè di pagina 7"/>
          <p:cNvSpPr>
            <a:spLocks noGrp="1"/>
          </p:cNvSpPr>
          <p:nvPr>
            <p:ph type="ftr" sz="quarter" idx="11"/>
          </p:nvPr>
        </p:nvSpPr>
        <p:spPr/>
        <p:txBody>
          <a:bodyPr/>
          <a:lstStyle/>
          <a:p>
            <a:r>
              <a:rPr lang="it-IT" dirty="0">
                <a:solidFill>
                  <a:schemeClr val="tx1"/>
                </a:solidFill>
              </a:rPr>
              <a:t>M. Di Febo, La Quinta Via</a:t>
            </a:r>
          </a:p>
        </p:txBody>
      </p:sp>
      <p:sp>
        <p:nvSpPr>
          <p:cNvPr id="9" name="Segnaposto numero diapositiva 8"/>
          <p:cNvSpPr>
            <a:spLocks noGrp="1"/>
          </p:cNvSpPr>
          <p:nvPr>
            <p:ph type="sldNum" sz="quarter" idx="12"/>
          </p:nvPr>
        </p:nvSpPr>
        <p:spPr/>
        <p:txBody>
          <a:bodyPr/>
          <a:lstStyle/>
          <a:p>
            <a:fld id="{EDF39988-35F4-AF4A-9CEE-32CF4FD04A0B}" type="slidenum">
              <a:rPr lang="it-IT" smtClean="0">
                <a:solidFill>
                  <a:srgbClr val="000000"/>
                </a:solidFill>
              </a:rPr>
              <a:t>35</a:t>
            </a:fld>
            <a:endParaRPr lang="it-IT" dirty="0">
              <a:solidFill>
                <a:srgbClr val="000000"/>
              </a:solidFill>
            </a:endParaRPr>
          </a:p>
        </p:txBody>
      </p:sp>
      <p:sp>
        <p:nvSpPr>
          <p:cNvPr id="2" name="Rettangolo 1"/>
          <p:cNvSpPr/>
          <p:nvPr/>
        </p:nvSpPr>
        <p:spPr>
          <a:xfrm>
            <a:off x="4729655" y="0"/>
            <a:ext cx="4092067" cy="544316"/>
          </a:xfrm>
          <a:prstGeom prst="rect">
            <a:avLst/>
          </a:prstGeom>
        </p:spPr>
        <p:txBody>
          <a:bodyPr wrap="square">
            <a:spAutoFit/>
          </a:bodyPr>
          <a:lstStyle/>
          <a:p>
            <a:pPr algn="ctr">
              <a:lnSpc>
                <a:spcPct val="150000"/>
              </a:lnSpc>
            </a:pPr>
            <a:r>
              <a:rPr lang="it-IT" sz="2200" b="1" dirty="0">
                <a:latin typeface="Verdana, sans-serif"/>
              </a:rPr>
              <a:t>Le obiezioni dei critici</a:t>
            </a:r>
            <a:endParaRPr lang="it-IT" dirty="0">
              <a:effectLst/>
            </a:endParaRPr>
          </a:p>
        </p:txBody>
      </p:sp>
      <p:sp>
        <p:nvSpPr>
          <p:cNvPr id="3" name="CasellaDiTesto 2"/>
          <p:cNvSpPr txBox="1"/>
          <p:nvPr/>
        </p:nvSpPr>
        <p:spPr>
          <a:xfrm>
            <a:off x="239783" y="745425"/>
            <a:ext cx="8581939" cy="5124481"/>
          </a:xfrm>
          <a:prstGeom prst="rect">
            <a:avLst/>
          </a:prstGeom>
          <a:noFill/>
          <a:ln>
            <a:solidFill>
              <a:srgbClr val="000090"/>
            </a:solidFill>
          </a:ln>
        </p:spPr>
        <p:txBody>
          <a:bodyPr wrap="square" rtlCol="0">
            <a:spAutoFit/>
          </a:bodyPr>
          <a:lstStyle/>
          <a:p>
            <a:r>
              <a:rPr lang="it-IT" b="1" i="1" u="none" strike="noStrike" baseline="0" dirty="0">
                <a:solidFill>
                  <a:srgbClr val="000090"/>
                </a:solidFill>
                <a:latin typeface="Verdana"/>
                <a:ea typeface="Verdana"/>
              </a:rPr>
              <a:t>David Hume</a:t>
            </a:r>
            <a:r>
              <a:rPr lang="it-IT" b="1" dirty="0">
                <a:solidFill>
                  <a:srgbClr val="000090"/>
                </a:solidFill>
                <a:latin typeface="Verdana"/>
                <a:ea typeface="Verdana"/>
              </a:rPr>
              <a:t> </a:t>
            </a:r>
            <a:r>
              <a:rPr lang="it-IT" b="0" i="1" u="none" strike="noStrike" baseline="0" dirty="0">
                <a:solidFill>
                  <a:srgbClr val="000090"/>
                </a:solidFill>
                <a:latin typeface="Verdana"/>
                <a:ea typeface="Verdana"/>
              </a:rPr>
              <a:t>(1711 - 1776)</a:t>
            </a:r>
            <a:r>
              <a:rPr lang="it-IT" b="0" i="0" u="none" strike="noStrike" baseline="0" dirty="0">
                <a:solidFill>
                  <a:srgbClr val="000090"/>
                </a:solidFill>
                <a:latin typeface="Verdana"/>
                <a:ea typeface="Verdana"/>
              </a:rPr>
              <a:t>	</a:t>
            </a:r>
          </a:p>
          <a:p>
            <a:pPr>
              <a:lnSpc>
                <a:spcPct val="120000"/>
              </a:lnSpc>
            </a:pPr>
            <a:r>
              <a:rPr lang="it-IT" b="0" i="0" u="none" strike="noStrike" baseline="0" dirty="0">
                <a:solidFill>
                  <a:srgbClr val="000090"/>
                </a:solidFill>
                <a:latin typeface="Verdana"/>
                <a:ea typeface="Verdana"/>
              </a:rPr>
              <a:t>Nel 1739 </a:t>
            </a:r>
            <a:r>
              <a:rPr lang="it-IT" b="0" i="0" u="none" strike="noStrike" baseline="0" dirty="0">
                <a:solidFill>
                  <a:srgbClr val="000090"/>
                </a:solidFill>
                <a:latin typeface="Verdana"/>
                <a:ea typeface="Verdana"/>
                <a:cs typeface="Verdana"/>
              </a:rPr>
              <a:t>pubblica il</a:t>
            </a:r>
            <a:r>
              <a:rPr lang="it-IT" b="0" i="1" u="none" strike="noStrike" baseline="0" dirty="0">
                <a:solidFill>
                  <a:srgbClr val="000090"/>
                </a:solidFill>
                <a:latin typeface="Verdana"/>
                <a:ea typeface="Verdana"/>
                <a:cs typeface="Verdana"/>
              </a:rPr>
              <a:t> </a:t>
            </a:r>
            <a:r>
              <a:rPr lang="it-IT" i="1" dirty="0">
                <a:solidFill>
                  <a:srgbClr val="000090"/>
                </a:solidFill>
                <a:latin typeface="Verdana"/>
                <a:cs typeface="Verdana"/>
              </a:rPr>
              <a:t>Trattato sulla natura umana</a:t>
            </a:r>
            <a:r>
              <a:rPr lang="it-IT" b="0" i="1" u="none" strike="noStrike" baseline="0" dirty="0">
                <a:solidFill>
                  <a:srgbClr val="000090"/>
                </a:solidFill>
                <a:latin typeface="Verdana"/>
                <a:ea typeface="Verdana"/>
                <a:cs typeface="Verdana"/>
              </a:rPr>
              <a:t> </a:t>
            </a:r>
            <a:r>
              <a:rPr lang="it-IT" b="0" i="0" u="none" strike="noStrike" baseline="0" dirty="0">
                <a:solidFill>
                  <a:srgbClr val="000090"/>
                </a:solidFill>
                <a:latin typeface="Verdana"/>
                <a:ea typeface="Verdana"/>
                <a:cs typeface="Verdana"/>
              </a:rPr>
              <a:t>in cui afferma l'inconsistenza logica del principio di causalità e nel 1779 i </a:t>
            </a:r>
            <a:r>
              <a:rPr lang="it-IT" b="0" i="1" u="none" strike="noStrike" baseline="0" dirty="0">
                <a:solidFill>
                  <a:srgbClr val="000090"/>
                </a:solidFill>
                <a:latin typeface="Verdana"/>
                <a:ea typeface="Verdana"/>
                <a:cs typeface="Verdana"/>
              </a:rPr>
              <a:t>Dialoghi sulla religione naturale</a:t>
            </a:r>
            <a:r>
              <a:rPr lang="it-IT" b="0" i="0" u="none" strike="noStrike" baseline="0" dirty="0">
                <a:solidFill>
                  <a:srgbClr val="000090"/>
                </a:solidFill>
                <a:latin typeface="Verdana"/>
                <a:ea typeface="Verdana"/>
                <a:cs typeface="Verdana"/>
              </a:rPr>
              <a:t> in cui nega la dimostrabilità dell’esistenza</a:t>
            </a:r>
            <a:r>
              <a:rPr lang="it-IT" dirty="0">
                <a:solidFill>
                  <a:srgbClr val="000090"/>
                </a:solidFill>
                <a:latin typeface="Verdana"/>
                <a:ea typeface="Verdana"/>
              </a:rPr>
              <a:t> di Dio </a:t>
            </a:r>
            <a:r>
              <a:rPr lang="it-IT" b="0" i="0" u="none" strike="noStrike" baseline="0" dirty="0">
                <a:solidFill>
                  <a:srgbClr val="000090"/>
                </a:solidFill>
                <a:latin typeface="Verdana"/>
                <a:ea typeface="Verdana"/>
                <a:cs typeface="Verdana"/>
              </a:rPr>
              <a:t>e dei suoi </a:t>
            </a:r>
            <a:r>
              <a:rPr lang="it-IT" b="0" i="0" u="none" strike="noStrike" baseline="0" dirty="0">
                <a:solidFill>
                  <a:srgbClr val="000090"/>
                </a:solidFill>
                <a:latin typeface="Verdana"/>
                <a:ea typeface="Verdana"/>
              </a:rPr>
              <a:t>attributi</a:t>
            </a:r>
            <a:r>
              <a:rPr lang="it-IT" dirty="0">
                <a:solidFill>
                  <a:srgbClr val="000090"/>
                </a:solidFill>
                <a:latin typeface="Verdana"/>
                <a:ea typeface="Verdana"/>
              </a:rPr>
              <a:t>.</a:t>
            </a:r>
          </a:p>
          <a:p>
            <a:endParaRPr lang="it-IT" b="0" i="0" u="none" strike="noStrike" baseline="0" dirty="0">
              <a:solidFill>
                <a:srgbClr val="000090"/>
              </a:solidFill>
              <a:latin typeface="Verdana"/>
              <a:ea typeface="Verdana"/>
            </a:endParaRPr>
          </a:p>
          <a:p>
            <a:r>
              <a:rPr lang="it-IT" b="1" i="1" u="none" strike="noStrike" baseline="0" dirty="0">
                <a:solidFill>
                  <a:srgbClr val="000090"/>
                </a:solidFill>
                <a:latin typeface="Verdana"/>
                <a:ea typeface="Verdana"/>
              </a:rPr>
              <a:t>Immanuel Kant</a:t>
            </a:r>
            <a:r>
              <a:rPr lang="it-IT" b="1" dirty="0">
                <a:solidFill>
                  <a:srgbClr val="000090"/>
                </a:solidFill>
                <a:latin typeface="Verdana"/>
                <a:ea typeface="Verdana"/>
              </a:rPr>
              <a:t> </a:t>
            </a:r>
            <a:r>
              <a:rPr lang="it-IT" b="0" i="1" u="none" strike="noStrike" baseline="0" dirty="0">
                <a:solidFill>
                  <a:srgbClr val="000090"/>
                </a:solidFill>
                <a:latin typeface="Verdana"/>
                <a:ea typeface="Verdana"/>
              </a:rPr>
              <a:t>(1724 - 1804)</a:t>
            </a:r>
            <a:r>
              <a:rPr lang="it-IT" b="0" i="0" u="none" strike="noStrike" baseline="0" dirty="0">
                <a:solidFill>
                  <a:srgbClr val="000090"/>
                </a:solidFill>
                <a:latin typeface="Verdana"/>
                <a:ea typeface="Verdana"/>
              </a:rPr>
              <a:t>	</a:t>
            </a:r>
          </a:p>
          <a:p>
            <a:pPr>
              <a:lnSpc>
                <a:spcPct val="120000"/>
              </a:lnSpc>
            </a:pPr>
            <a:r>
              <a:rPr lang="it-IT" b="0" i="0" u="none" strike="noStrike" baseline="0" dirty="0">
                <a:solidFill>
                  <a:srgbClr val="000090"/>
                </a:solidFill>
                <a:latin typeface="Verdana"/>
                <a:ea typeface="Verdana"/>
              </a:rPr>
              <a:t>Nel 1763 pubblica </a:t>
            </a:r>
            <a:r>
              <a:rPr lang="it-IT" b="0" i="1" u="none" strike="noStrike" baseline="0" dirty="0">
                <a:solidFill>
                  <a:srgbClr val="000090"/>
                </a:solidFill>
                <a:latin typeface="Verdana"/>
                <a:ea typeface="Verdana"/>
              </a:rPr>
              <a:t>L’unico argomento possibile per una dimostrazione dell’esistenza di Dio</a:t>
            </a:r>
            <a:r>
              <a:rPr lang="it-IT" b="0" i="0" u="none" strike="noStrike" baseline="0" dirty="0">
                <a:solidFill>
                  <a:srgbClr val="000090"/>
                </a:solidFill>
                <a:latin typeface="Verdana"/>
                <a:ea typeface="Verdana"/>
              </a:rPr>
              <a:t>  e,</a:t>
            </a:r>
            <a:r>
              <a:rPr lang="it-IT" b="0" i="1" u="none" strike="noStrike" baseline="0" dirty="0">
                <a:solidFill>
                  <a:srgbClr val="000090"/>
                </a:solidFill>
                <a:latin typeface="Verdana"/>
                <a:ea typeface="Verdana"/>
              </a:rPr>
              <a:t> nel </a:t>
            </a:r>
            <a:r>
              <a:rPr lang="it-IT" b="0" i="0" u="none" strike="noStrike" baseline="0" dirty="0">
                <a:solidFill>
                  <a:srgbClr val="000090"/>
                </a:solidFill>
                <a:latin typeface="Verdana"/>
                <a:ea typeface="Verdana"/>
              </a:rPr>
              <a:t>1781, la </a:t>
            </a:r>
            <a:r>
              <a:rPr lang="it-IT" b="0" i="1" u="none" strike="noStrike" baseline="0" dirty="0">
                <a:solidFill>
                  <a:srgbClr val="000090"/>
                </a:solidFill>
                <a:latin typeface="Verdana"/>
                <a:ea typeface="Verdana"/>
              </a:rPr>
              <a:t>Critica della Ragione Pura</a:t>
            </a:r>
            <a:r>
              <a:rPr lang="it-IT" b="0" i="0" u="none" strike="noStrike" baseline="0" dirty="0">
                <a:solidFill>
                  <a:srgbClr val="000090"/>
                </a:solidFill>
                <a:latin typeface="Verdana"/>
                <a:ea typeface="Verdana"/>
              </a:rPr>
              <a:t>  in cui afferma l'impossibilità di una dimostrazione razionale dell'esistenza di Dio.</a:t>
            </a:r>
          </a:p>
          <a:p>
            <a:r>
              <a:rPr lang="it-IT" b="0" i="0" u="none" strike="noStrike" baseline="0" dirty="0">
                <a:solidFill>
                  <a:srgbClr val="000090"/>
                </a:solidFill>
                <a:latin typeface="sans-serif"/>
                <a:ea typeface="sans-serif"/>
              </a:rPr>
              <a:t>	</a:t>
            </a:r>
          </a:p>
          <a:p>
            <a:r>
              <a:rPr lang="it-IT" b="1" i="1" u="none" strike="noStrike" baseline="0" dirty="0">
                <a:solidFill>
                  <a:srgbClr val="000090"/>
                </a:solidFill>
                <a:latin typeface="Verdana"/>
                <a:ea typeface="Verdana"/>
              </a:rPr>
              <a:t>Charles Darwin</a:t>
            </a:r>
            <a:r>
              <a:rPr lang="it-IT" b="1" dirty="0">
                <a:solidFill>
                  <a:srgbClr val="000090"/>
                </a:solidFill>
                <a:latin typeface="sans-serif"/>
                <a:ea typeface="sans-serif"/>
              </a:rPr>
              <a:t> </a:t>
            </a:r>
            <a:r>
              <a:rPr lang="it-IT" b="0" i="1" u="none" strike="noStrike" baseline="0" dirty="0">
                <a:solidFill>
                  <a:srgbClr val="000090"/>
                </a:solidFill>
                <a:latin typeface="Verdana"/>
                <a:ea typeface="Verdana"/>
              </a:rPr>
              <a:t>(1809 - 1882)</a:t>
            </a:r>
            <a:r>
              <a:rPr lang="it-IT" b="0" i="0" u="none" strike="noStrike" baseline="0" dirty="0">
                <a:solidFill>
                  <a:srgbClr val="000090"/>
                </a:solidFill>
                <a:latin typeface="sans-serif"/>
                <a:ea typeface="sans-serif"/>
              </a:rPr>
              <a:t>	</a:t>
            </a:r>
          </a:p>
          <a:p>
            <a:pPr>
              <a:lnSpc>
                <a:spcPct val="120000"/>
              </a:lnSpc>
            </a:pPr>
            <a:r>
              <a:rPr lang="it-IT" b="0" i="0" u="none" strike="noStrike" baseline="0" dirty="0">
                <a:solidFill>
                  <a:srgbClr val="000090"/>
                </a:solidFill>
                <a:latin typeface="Verdana"/>
                <a:ea typeface="Verdana"/>
              </a:rPr>
              <a:t>Nel 1859 pubblica </a:t>
            </a:r>
            <a:r>
              <a:rPr lang="it-IT" b="0" i="1" u="none" strike="noStrike" baseline="0" dirty="0">
                <a:solidFill>
                  <a:srgbClr val="000090"/>
                </a:solidFill>
                <a:latin typeface="Verdana"/>
                <a:ea typeface="Verdana"/>
              </a:rPr>
              <a:t>L’origine delle specie</a:t>
            </a:r>
            <a:r>
              <a:rPr lang="it-IT" b="0" i="0" u="none" strike="noStrike" baseline="0" dirty="0">
                <a:solidFill>
                  <a:srgbClr val="000090"/>
                </a:solidFill>
                <a:latin typeface="Verdana"/>
                <a:ea typeface="Verdana"/>
              </a:rPr>
              <a:t> in cui mostra che l’adattabilità delle variazioni all’ambiente è ciò che genera la speciazione dando l'avvio alla teoria, scientifica e ideologica, dell'</a:t>
            </a:r>
            <a:r>
              <a:rPr lang="it-IT" b="1" i="0" u="none" strike="noStrike" baseline="0" dirty="0">
                <a:solidFill>
                  <a:srgbClr val="000090"/>
                </a:solidFill>
                <a:latin typeface="Verdana"/>
                <a:ea typeface="Verdana"/>
              </a:rPr>
              <a:t>evoluzionismo</a:t>
            </a:r>
            <a:r>
              <a:rPr lang="it-IT" b="0" i="0" u="none" strike="noStrike" baseline="0" dirty="0">
                <a:solidFill>
                  <a:srgbClr val="000090"/>
                </a:solidFill>
                <a:latin typeface="Verdana"/>
                <a:ea typeface="Verdana"/>
              </a:rPr>
              <a:t>.</a:t>
            </a:r>
            <a:r>
              <a:rPr lang="it-IT" b="0" i="0" u="none" strike="noStrike" baseline="0" dirty="0">
                <a:solidFill>
                  <a:srgbClr val="000090"/>
                </a:solidFill>
                <a:latin typeface="sans-serif"/>
                <a:ea typeface="sans-serif"/>
              </a:rPr>
              <a:t>	</a:t>
            </a:r>
          </a:p>
        </p:txBody>
      </p:sp>
    </p:spTree>
    <p:extLst>
      <p:ext uri="{BB962C8B-B14F-4D97-AF65-F5344CB8AC3E}">
        <p14:creationId xmlns:p14="http://schemas.microsoft.com/office/powerpoint/2010/main" val="62776453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egnaposto piè di pagina 7"/>
          <p:cNvSpPr>
            <a:spLocks noGrp="1"/>
          </p:cNvSpPr>
          <p:nvPr>
            <p:ph type="ftr" sz="quarter" idx="11"/>
          </p:nvPr>
        </p:nvSpPr>
        <p:spPr/>
        <p:txBody>
          <a:bodyPr/>
          <a:lstStyle/>
          <a:p>
            <a:r>
              <a:rPr lang="it-IT" dirty="0">
                <a:solidFill>
                  <a:schemeClr val="tx1"/>
                </a:solidFill>
              </a:rPr>
              <a:t>M. Di Febo, La Quinta Via</a:t>
            </a:r>
          </a:p>
        </p:txBody>
      </p:sp>
      <p:sp>
        <p:nvSpPr>
          <p:cNvPr id="9" name="Segnaposto numero diapositiva 8"/>
          <p:cNvSpPr>
            <a:spLocks noGrp="1"/>
          </p:cNvSpPr>
          <p:nvPr>
            <p:ph type="sldNum" sz="quarter" idx="12"/>
          </p:nvPr>
        </p:nvSpPr>
        <p:spPr/>
        <p:txBody>
          <a:bodyPr/>
          <a:lstStyle/>
          <a:p>
            <a:fld id="{EDF39988-35F4-AF4A-9CEE-32CF4FD04A0B}" type="slidenum">
              <a:rPr lang="it-IT" smtClean="0">
                <a:solidFill>
                  <a:srgbClr val="000000"/>
                </a:solidFill>
              </a:rPr>
              <a:t>36</a:t>
            </a:fld>
            <a:endParaRPr lang="it-IT" dirty="0">
              <a:solidFill>
                <a:srgbClr val="000000"/>
              </a:solidFill>
            </a:endParaRPr>
          </a:p>
        </p:txBody>
      </p:sp>
      <p:sp>
        <p:nvSpPr>
          <p:cNvPr id="2" name="CasellaDiTesto 1"/>
          <p:cNvSpPr txBox="1"/>
          <p:nvPr/>
        </p:nvSpPr>
        <p:spPr>
          <a:xfrm>
            <a:off x="314606" y="466034"/>
            <a:ext cx="8372193" cy="4790222"/>
          </a:xfrm>
          <a:prstGeom prst="rect">
            <a:avLst/>
          </a:prstGeom>
          <a:noFill/>
        </p:spPr>
        <p:txBody>
          <a:bodyPr wrap="square" rtlCol="0">
            <a:spAutoFit/>
          </a:bodyPr>
          <a:lstStyle/>
          <a:p>
            <a:r>
              <a:rPr lang="it-IT" sz="2400" b="1" dirty="0"/>
              <a:t>Le obiezioni di Hume</a:t>
            </a:r>
          </a:p>
          <a:p>
            <a:endParaRPr lang="it-IT" sz="2400" dirty="0"/>
          </a:p>
          <a:p>
            <a:pPr marL="285750" indent="-285750">
              <a:lnSpc>
                <a:spcPct val="120000"/>
              </a:lnSpc>
              <a:buFont typeface="Arial"/>
              <a:buChar char="•"/>
            </a:pPr>
            <a:r>
              <a:rPr lang="it-IT" sz="2400" dirty="0"/>
              <a:t>Tra causa ed effetto non vi è alcun legame universale e necessario, ma solo una connessione di fatto. I nostri ragionamenti causali si basano solo sull’esperienza la quale ci </a:t>
            </a:r>
            <a:r>
              <a:rPr lang="it-IT" sz="2400" b="1" i="1" dirty="0"/>
              <a:t>abitua</a:t>
            </a:r>
            <a:r>
              <a:rPr lang="it-IT" sz="2400" dirty="0"/>
              <a:t> a credere che determinati eventi seguano regolarmente certi altri senza tuttavia che ciò derivi da </a:t>
            </a:r>
            <a:r>
              <a:rPr lang="it-IT" sz="2400" b="1" i="1" dirty="0"/>
              <a:t>leggi logico-razionali</a:t>
            </a:r>
            <a:r>
              <a:rPr lang="it-IT" sz="2400" dirty="0"/>
              <a:t>.</a:t>
            </a:r>
          </a:p>
          <a:p>
            <a:pPr marL="285750" indent="-285750">
              <a:lnSpc>
                <a:spcPct val="120000"/>
              </a:lnSpc>
              <a:buFont typeface="Arial"/>
              <a:buChar char="•"/>
            </a:pPr>
            <a:r>
              <a:rPr lang="it-IT" sz="2400" dirty="0"/>
              <a:t>La forza argomentativa dell’analogia, proporzionale alla </a:t>
            </a:r>
            <a:r>
              <a:rPr lang="it-IT" sz="2400" b="1" i="1" dirty="0"/>
              <a:t>somiglianza</a:t>
            </a:r>
            <a:r>
              <a:rPr lang="it-IT" sz="2400" dirty="0"/>
              <a:t> fra gli oggetti paragonati, è invalida poiché sono enormi le differenze riscontrabili tra l’universo e i prodotti dell’ingegno umano.</a:t>
            </a:r>
          </a:p>
        </p:txBody>
      </p:sp>
    </p:spTree>
    <p:extLst>
      <p:ext uri="{BB962C8B-B14F-4D97-AF65-F5344CB8AC3E}">
        <p14:creationId xmlns:p14="http://schemas.microsoft.com/office/powerpoint/2010/main" val="68991900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egnaposto piè di pagina 7"/>
          <p:cNvSpPr>
            <a:spLocks noGrp="1"/>
          </p:cNvSpPr>
          <p:nvPr>
            <p:ph type="ftr" sz="quarter" idx="11"/>
          </p:nvPr>
        </p:nvSpPr>
        <p:spPr/>
        <p:txBody>
          <a:bodyPr/>
          <a:lstStyle/>
          <a:p>
            <a:r>
              <a:rPr lang="it-IT" dirty="0">
                <a:solidFill>
                  <a:schemeClr val="tx1"/>
                </a:solidFill>
              </a:rPr>
              <a:t>M. Di Febo, La Quinta Via</a:t>
            </a:r>
          </a:p>
        </p:txBody>
      </p:sp>
      <p:sp>
        <p:nvSpPr>
          <p:cNvPr id="9" name="Segnaposto numero diapositiva 8"/>
          <p:cNvSpPr>
            <a:spLocks noGrp="1"/>
          </p:cNvSpPr>
          <p:nvPr>
            <p:ph type="sldNum" sz="quarter" idx="12"/>
          </p:nvPr>
        </p:nvSpPr>
        <p:spPr/>
        <p:txBody>
          <a:bodyPr/>
          <a:lstStyle/>
          <a:p>
            <a:fld id="{EDF39988-35F4-AF4A-9CEE-32CF4FD04A0B}" type="slidenum">
              <a:rPr lang="it-IT" smtClean="0">
                <a:solidFill>
                  <a:srgbClr val="000000"/>
                </a:solidFill>
              </a:rPr>
              <a:t>37</a:t>
            </a:fld>
            <a:endParaRPr lang="it-IT" dirty="0">
              <a:solidFill>
                <a:srgbClr val="000000"/>
              </a:solidFill>
            </a:endParaRPr>
          </a:p>
        </p:txBody>
      </p:sp>
      <p:sp>
        <p:nvSpPr>
          <p:cNvPr id="2" name="CasellaDiTesto 1">
            <a:extLst>
              <a:ext uri="{FF2B5EF4-FFF2-40B4-BE49-F238E27FC236}">
                <a16:creationId xmlns:a16="http://schemas.microsoft.com/office/drawing/2014/main" id="{56B6742F-60C4-3649-9062-00F6D8557670}"/>
              </a:ext>
            </a:extLst>
          </p:cNvPr>
          <p:cNvSpPr txBox="1"/>
          <p:nvPr/>
        </p:nvSpPr>
        <p:spPr>
          <a:xfrm>
            <a:off x="260301" y="850236"/>
            <a:ext cx="8338008" cy="5201424"/>
          </a:xfrm>
          <a:prstGeom prst="rect">
            <a:avLst/>
          </a:prstGeom>
          <a:noFill/>
        </p:spPr>
        <p:txBody>
          <a:bodyPr wrap="square" rtlCol="0">
            <a:spAutoFit/>
          </a:bodyPr>
          <a:lstStyle/>
          <a:p>
            <a:r>
              <a:rPr lang="it-IT" sz="2000" dirty="0"/>
              <a:t> La connessione tra i fenomeni deve essere sottoposta ad un principio a priori, che trasformi tale connessione in una </a:t>
            </a:r>
            <a:r>
              <a:rPr lang="it-IT" sz="2000" i="1" dirty="0"/>
              <a:t>legge</a:t>
            </a:r>
            <a:r>
              <a:rPr lang="it-IT" sz="2000" dirty="0"/>
              <a:t> affinché sia necessaria e valida per ogni esperienza possibile.</a:t>
            </a:r>
          </a:p>
          <a:p>
            <a:r>
              <a:rPr lang="it-IT" sz="2000" dirty="0"/>
              <a:t>Ciò genera il concetto di </a:t>
            </a:r>
            <a:r>
              <a:rPr lang="it-IT" sz="2000" i="1" dirty="0"/>
              <a:t>causa</a:t>
            </a:r>
            <a:r>
              <a:rPr lang="it-IT" sz="2000" dirty="0"/>
              <a:t> quale regola pura dell’intelletto, che non indica una condizione inerente alle cose, ma soltanto una condizione inerente all’esperienza.</a:t>
            </a:r>
          </a:p>
          <a:p>
            <a:endParaRPr lang="it-IT" sz="2000" dirty="0">
              <a:effectLst/>
            </a:endParaRPr>
          </a:p>
          <a:p>
            <a:pPr marL="2803525"/>
            <a:r>
              <a:rPr lang="it-IT" sz="2000" dirty="0"/>
              <a:t>Kant si riferisce alle </a:t>
            </a:r>
            <a:r>
              <a:rPr lang="it-IT" sz="2000" i="1" dirty="0"/>
              <a:t>condizioni stesse della conoscenz</a:t>
            </a:r>
            <a:r>
              <a:rPr lang="it-IT" sz="2000" dirty="0"/>
              <a:t>a non alle </a:t>
            </a:r>
            <a:r>
              <a:rPr lang="it-IT" sz="2000" i="1" dirty="0"/>
              <a:t>leggi empiriche</a:t>
            </a:r>
            <a:r>
              <a:rPr lang="it-IT" sz="2000" dirty="0"/>
              <a:t> della natura.</a:t>
            </a:r>
          </a:p>
          <a:p>
            <a:pPr marL="2803525"/>
            <a:r>
              <a:rPr lang="it-IT" sz="2000" dirty="0"/>
              <a:t>Rovescia il problema della causalità, dal piano delle </a:t>
            </a:r>
            <a:r>
              <a:rPr lang="it-IT" sz="2000" i="1" dirty="0"/>
              <a:t>cose in sé</a:t>
            </a:r>
            <a:r>
              <a:rPr lang="it-IT" sz="2000" dirty="0"/>
              <a:t> al rango dei principi dell’</a:t>
            </a:r>
            <a:r>
              <a:rPr lang="it-IT" sz="2000" i="1" dirty="0"/>
              <a:t>intelletto puro</a:t>
            </a:r>
            <a:r>
              <a:rPr lang="it-IT" sz="2000" dirty="0"/>
              <a:t>.</a:t>
            </a:r>
          </a:p>
          <a:p>
            <a:endParaRPr lang="it-IT" sz="2000" dirty="0"/>
          </a:p>
          <a:p>
            <a:r>
              <a:rPr lang="it-IT" sz="2000" dirty="0"/>
              <a:t>La causalità è un </a:t>
            </a:r>
            <a:r>
              <a:rPr lang="it-IT" sz="2000" i="1" dirty="0"/>
              <a:t>principio trascendentale</a:t>
            </a:r>
            <a:r>
              <a:rPr lang="it-IT" sz="2000" dirty="0"/>
              <a:t>, cui devono essere sottoposti tutti i fenomeni, perché sia possibile correlarli temporalmente.</a:t>
            </a:r>
          </a:p>
          <a:p>
            <a:endParaRPr lang="it-IT" sz="2000" dirty="0"/>
          </a:p>
          <a:p>
            <a:pPr marL="3116263" algn="r"/>
            <a:r>
              <a:rPr lang="it-IT" sz="1600" dirty="0"/>
              <a:t>Kant, </a:t>
            </a:r>
            <a:r>
              <a:rPr lang="it-IT" sz="1600" i="1" dirty="0"/>
              <a:t>Seconda analogia: principio della serie temporale secondo la legge della causalità,</a:t>
            </a:r>
            <a:r>
              <a:rPr lang="it-IT" sz="1600" dirty="0"/>
              <a:t> in </a:t>
            </a:r>
            <a:r>
              <a:rPr lang="it-IT" sz="1600" i="1" dirty="0"/>
              <a:t>Critica della ragion pura]</a:t>
            </a:r>
            <a:endParaRPr lang="it-IT" sz="1600" dirty="0"/>
          </a:p>
        </p:txBody>
      </p:sp>
      <p:sp>
        <p:nvSpPr>
          <p:cNvPr id="3" name="CasellaDiTesto 2">
            <a:extLst>
              <a:ext uri="{FF2B5EF4-FFF2-40B4-BE49-F238E27FC236}">
                <a16:creationId xmlns:a16="http://schemas.microsoft.com/office/drawing/2014/main" id="{255F537F-AF6D-E04E-9A3A-5DE1CF5206A7}"/>
              </a:ext>
            </a:extLst>
          </p:cNvPr>
          <p:cNvSpPr txBox="1"/>
          <p:nvPr/>
        </p:nvSpPr>
        <p:spPr>
          <a:xfrm>
            <a:off x="294968" y="216310"/>
            <a:ext cx="1559338" cy="369332"/>
          </a:xfrm>
          <a:prstGeom prst="rect">
            <a:avLst/>
          </a:prstGeom>
          <a:noFill/>
          <a:ln>
            <a:solidFill>
              <a:srgbClr val="002060"/>
            </a:solidFill>
          </a:ln>
        </p:spPr>
        <p:txBody>
          <a:bodyPr wrap="none" rtlCol="0">
            <a:spAutoFit/>
          </a:bodyPr>
          <a:lstStyle/>
          <a:p>
            <a:r>
              <a:rPr lang="it-IT" dirty="0"/>
              <a:t>Replica di Kant</a:t>
            </a:r>
          </a:p>
        </p:txBody>
      </p:sp>
    </p:spTree>
    <p:extLst>
      <p:ext uri="{BB962C8B-B14F-4D97-AF65-F5344CB8AC3E}">
        <p14:creationId xmlns:p14="http://schemas.microsoft.com/office/powerpoint/2010/main" val="251262466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egnaposto piè di pagina 7"/>
          <p:cNvSpPr>
            <a:spLocks noGrp="1"/>
          </p:cNvSpPr>
          <p:nvPr>
            <p:ph type="ftr" sz="quarter" idx="11"/>
          </p:nvPr>
        </p:nvSpPr>
        <p:spPr/>
        <p:txBody>
          <a:bodyPr/>
          <a:lstStyle/>
          <a:p>
            <a:r>
              <a:rPr lang="it-IT" dirty="0">
                <a:solidFill>
                  <a:schemeClr val="tx1"/>
                </a:solidFill>
              </a:rPr>
              <a:t>M. Di Febo, La Quinta Via</a:t>
            </a:r>
          </a:p>
        </p:txBody>
      </p:sp>
      <p:sp>
        <p:nvSpPr>
          <p:cNvPr id="9" name="Segnaposto numero diapositiva 8"/>
          <p:cNvSpPr>
            <a:spLocks noGrp="1"/>
          </p:cNvSpPr>
          <p:nvPr>
            <p:ph type="sldNum" sz="quarter" idx="12"/>
          </p:nvPr>
        </p:nvSpPr>
        <p:spPr/>
        <p:txBody>
          <a:bodyPr/>
          <a:lstStyle/>
          <a:p>
            <a:fld id="{EDF39988-35F4-AF4A-9CEE-32CF4FD04A0B}" type="slidenum">
              <a:rPr lang="it-IT" smtClean="0">
                <a:solidFill>
                  <a:srgbClr val="000000"/>
                </a:solidFill>
              </a:rPr>
              <a:t>38</a:t>
            </a:fld>
            <a:endParaRPr lang="it-IT" dirty="0">
              <a:solidFill>
                <a:srgbClr val="000000"/>
              </a:solidFill>
            </a:endParaRPr>
          </a:p>
        </p:txBody>
      </p:sp>
      <p:sp>
        <p:nvSpPr>
          <p:cNvPr id="5" name="CasellaDiTesto 4">
            <a:extLst>
              <a:ext uri="{FF2B5EF4-FFF2-40B4-BE49-F238E27FC236}">
                <a16:creationId xmlns:a16="http://schemas.microsoft.com/office/drawing/2014/main" id="{43E3CC3F-6699-0C4B-9549-B0A492D825EB}"/>
              </a:ext>
            </a:extLst>
          </p:cNvPr>
          <p:cNvSpPr txBox="1"/>
          <p:nvPr/>
        </p:nvSpPr>
        <p:spPr>
          <a:xfrm>
            <a:off x="314607" y="1409931"/>
            <a:ext cx="8372193" cy="3359061"/>
          </a:xfrm>
          <a:prstGeom prst="rect">
            <a:avLst/>
          </a:prstGeom>
          <a:noFill/>
        </p:spPr>
        <p:txBody>
          <a:bodyPr wrap="square" rtlCol="0">
            <a:spAutoFit/>
          </a:bodyPr>
          <a:lstStyle/>
          <a:p>
            <a:pPr>
              <a:lnSpc>
                <a:spcPct val="150000"/>
              </a:lnSpc>
            </a:pPr>
            <a:r>
              <a:rPr lang="it-IT" sz="2400" dirty="0"/>
              <a:t>Kant classifica tutte le prove in tre categorie:</a:t>
            </a:r>
          </a:p>
          <a:p>
            <a:pPr>
              <a:lnSpc>
                <a:spcPct val="150000"/>
              </a:lnSpc>
            </a:pPr>
            <a:r>
              <a:rPr lang="it-IT" sz="2400" i="1" dirty="0"/>
              <a:t>a) </a:t>
            </a:r>
            <a:r>
              <a:rPr lang="it-IT" sz="2400" b="1" i="1" dirty="0"/>
              <a:t>fisico-teologica</a:t>
            </a:r>
            <a:r>
              <a:rPr lang="it-IT" sz="2400" dirty="0"/>
              <a:t>, che corrisponde alla quarta e quinta delle prove di Tommaso (rispettivamente ex </a:t>
            </a:r>
            <a:r>
              <a:rPr lang="it-IT" sz="2400" dirty="0" err="1"/>
              <a:t>gradu</a:t>
            </a:r>
            <a:r>
              <a:rPr lang="it-IT" sz="2400" dirty="0"/>
              <a:t> ed ex fine);</a:t>
            </a:r>
          </a:p>
          <a:p>
            <a:pPr>
              <a:lnSpc>
                <a:spcPct val="150000"/>
              </a:lnSpc>
            </a:pPr>
            <a:r>
              <a:rPr lang="it-IT" sz="2400" i="1" dirty="0"/>
              <a:t>b) </a:t>
            </a:r>
            <a:r>
              <a:rPr lang="it-IT" sz="2400" b="1" i="1" dirty="0"/>
              <a:t>cosmologica</a:t>
            </a:r>
            <a:r>
              <a:rPr lang="it-IT" sz="2400" dirty="0"/>
              <a:t>, corrispondente alle prime tre prove di Tommaso (rispettivamente ex </a:t>
            </a:r>
            <a:r>
              <a:rPr lang="it-IT" sz="2400" dirty="0" err="1"/>
              <a:t>motu</a:t>
            </a:r>
            <a:r>
              <a:rPr lang="it-IT" sz="2400" dirty="0"/>
              <a:t>, ex causa ed ex possibili et necessario).</a:t>
            </a:r>
          </a:p>
          <a:p>
            <a:pPr>
              <a:lnSpc>
                <a:spcPct val="150000"/>
              </a:lnSpc>
            </a:pPr>
            <a:r>
              <a:rPr lang="it-IT" sz="2400" i="1" dirty="0"/>
              <a:t>c) </a:t>
            </a:r>
            <a:r>
              <a:rPr lang="it-IT" sz="2400" b="1" i="1" dirty="0"/>
              <a:t>ontologica</a:t>
            </a:r>
            <a:r>
              <a:rPr lang="it-IT" sz="2400" dirty="0"/>
              <a:t> (o cartesiana) in riferimento a Cartesio e </a:t>
            </a:r>
            <a:r>
              <a:rPr lang="it-IT" sz="2400" dirty="0" err="1"/>
              <a:t>Leibniz</a:t>
            </a:r>
            <a:r>
              <a:rPr lang="it-IT" sz="2400" dirty="0"/>
              <a:t>.</a:t>
            </a:r>
          </a:p>
        </p:txBody>
      </p:sp>
      <p:sp>
        <p:nvSpPr>
          <p:cNvPr id="2" name="CasellaDiTesto 1">
            <a:extLst>
              <a:ext uri="{FF2B5EF4-FFF2-40B4-BE49-F238E27FC236}">
                <a16:creationId xmlns:a16="http://schemas.microsoft.com/office/drawing/2014/main" id="{2A2EEF43-A991-B74F-9FF2-80E22BB36328}"/>
              </a:ext>
            </a:extLst>
          </p:cNvPr>
          <p:cNvSpPr txBox="1"/>
          <p:nvPr/>
        </p:nvSpPr>
        <p:spPr>
          <a:xfrm>
            <a:off x="383458" y="383458"/>
            <a:ext cx="5828840" cy="369332"/>
          </a:xfrm>
          <a:prstGeom prst="rect">
            <a:avLst/>
          </a:prstGeom>
          <a:noFill/>
          <a:ln>
            <a:solidFill>
              <a:srgbClr val="002060"/>
            </a:solidFill>
          </a:ln>
        </p:spPr>
        <p:txBody>
          <a:bodyPr wrap="none" rtlCol="0">
            <a:spAutoFit/>
          </a:bodyPr>
          <a:lstStyle/>
          <a:p>
            <a:r>
              <a:rPr lang="it-IT" b="1" dirty="0"/>
              <a:t>Le obiezioni di Kant alle prove razionali dell’esistenza di Dio</a:t>
            </a:r>
            <a:endParaRPr lang="it-IT" dirty="0"/>
          </a:p>
        </p:txBody>
      </p:sp>
    </p:spTree>
    <p:extLst>
      <p:ext uri="{BB962C8B-B14F-4D97-AF65-F5344CB8AC3E}">
        <p14:creationId xmlns:p14="http://schemas.microsoft.com/office/powerpoint/2010/main" val="42176161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egnaposto piè di pagina 7"/>
          <p:cNvSpPr>
            <a:spLocks noGrp="1"/>
          </p:cNvSpPr>
          <p:nvPr>
            <p:ph type="ftr" sz="quarter" idx="11"/>
          </p:nvPr>
        </p:nvSpPr>
        <p:spPr/>
        <p:txBody>
          <a:bodyPr/>
          <a:lstStyle/>
          <a:p>
            <a:r>
              <a:rPr lang="it-IT" dirty="0">
                <a:solidFill>
                  <a:schemeClr val="tx1"/>
                </a:solidFill>
              </a:rPr>
              <a:t>M. Di Febo, La Quinta Via</a:t>
            </a:r>
          </a:p>
        </p:txBody>
      </p:sp>
      <p:sp>
        <p:nvSpPr>
          <p:cNvPr id="9" name="Segnaposto numero diapositiva 8"/>
          <p:cNvSpPr>
            <a:spLocks noGrp="1"/>
          </p:cNvSpPr>
          <p:nvPr>
            <p:ph type="sldNum" sz="quarter" idx="12"/>
          </p:nvPr>
        </p:nvSpPr>
        <p:spPr/>
        <p:txBody>
          <a:bodyPr/>
          <a:lstStyle/>
          <a:p>
            <a:fld id="{EDF39988-35F4-AF4A-9CEE-32CF4FD04A0B}" type="slidenum">
              <a:rPr lang="it-IT" smtClean="0">
                <a:solidFill>
                  <a:srgbClr val="000000"/>
                </a:solidFill>
              </a:rPr>
              <a:t>39</a:t>
            </a:fld>
            <a:endParaRPr lang="it-IT" dirty="0">
              <a:solidFill>
                <a:srgbClr val="000000"/>
              </a:solidFill>
            </a:endParaRPr>
          </a:p>
        </p:txBody>
      </p:sp>
      <p:sp>
        <p:nvSpPr>
          <p:cNvPr id="2" name="CasellaDiTesto 1">
            <a:extLst>
              <a:ext uri="{FF2B5EF4-FFF2-40B4-BE49-F238E27FC236}">
                <a16:creationId xmlns:a16="http://schemas.microsoft.com/office/drawing/2014/main" id="{B07EFFF6-F218-8945-A535-32FBA11AA538}"/>
              </a:ext>
            </a:extLst>
          </p:cNvPr>
          <p:cNvSpPr txBox="1"/>
          <p:nvPr/>
        </p:nvSpPr>
        <p:spPr>
          <a:xfrm>
            <a:off x="395926" y="480767"/>
            <a:ext cx="8201319" cy="2126864"/>
          </a:xfrm>
          <a:prstGeom prst="rect">
            <a:avLst/>
          </a:prstGeom>
          <a:noFill/>
        </p:spPr>
        <p:txBody>
          <a:bodyPr wrap="square" rtlCol="0">
            <a:spAutoFit/>
          </a:bodyPr>
          <a:lstStyle/>
          <a:p>
            <a:pPr>
              <a:lnSpc>
                <a:spcPct val="150000"/>
              </a:lnSpc>
            </a:pPr>
            <a:r>
              <a:rPr lang="it-IT" dirty="0"/>
              <a:t>Successivamente egli utilizza una strategia argomentativa articolata in tre passi:</a:t>
            </a:r>
          </a:p>
          <a:p>
            <a:pPr>
              <a:lnSpc>
                <a:spcPct val="150000"/>
              </a:lnSpc>
            </a:pPr>
            <a:r>
              <a:rPr lang="it-IT" i="1" dirty="0"/>
              <a:t>« A base della prova fisico-teologica c'è quella cosmologica, ma a base di questa la prova ontologica dell’esistenza di un Essere originario come essere supremo; e poiché oltre queste tre vie, non ne è aperta nessun'altra alla ragione speculativa, così la prova ontologica, fondata su concetti puri della ragione, è la sola possibile.</a:t>
            </a:r>
            <a:endParaRPr lang="it-IT" dirty="0"/>
          </a:p>
        </p:txBody>
      </p:sp>
    </p:spTree>
    <p:extLst>
      <p:ext uri="{BB962C8B-B14F-4D97-AF65-F5344CB8AC3E}">
        <p14:creationId xmlns:p14="http://schemas.microsoft.com/office/powerpoint/2010/main" val="28897664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egnaposto piè di pagina 7"/>
          <p:cNvSpPr>
            <a:spLocks noGrp="1"/>
          </p:cNvSpPr>
          <p:nvPr>
            <p:ph type="ftr" sz="quarter" idx="11"/>
          </p:nvPr>
        </p:nvSpPr>
        <p:spPr/>
        <p:txBody>
          <a:bodyPr/>
          <a:lstStyle/>
          <a:p>
            <a:r>
              <a:rPr lang="it-IT" dirty="0">
                <a:solidFill>
                  <a:schemeClr val="tx1"/>
                </a:solidFill>
              </a:rPr>
              <a:t>M. Di Febo, La Quinta Via</a:t>
            </a:r>
          </a:p>
        </p:txBody>
      </p:sp>
      <p:sp>
        <p:nvSpPr>
          <p:cNvPr id="9" name="Segnaposto numero diapositiva 8"/>
          <p:cNvSpPr>
            <a:spLocks noGrp="1"/>
          </p:cNvSpPr>
          <p:nvPr>
            <p:ph type="sldNum" sz="quarter" idx="12"/>
          </p:nvPr>
        </p:nvSpPr>
        <p:spPr/>
        <p:txBody>
          <a:bodyPr/>
          <a:lstStyle/>
          <a:p>
            <a:fld id="{EDF39988-35F4-AF4A-9CEE-32CF4FD04A0B}" type="slidenum">
              <a:rPr lang="it-IT" smtClean="0">
                <a:solidFill>
                  <a:srgbClr val="000000"/>
                </a:solidFill>
              </a:rPr>
              <a:t>4</a:t>
            </a:fld>
            <a:endParaRPr lang="it-IT" dirty="0">
              <a:solidFill>
                <a:srgbClr val="000000"/>
              </a:solidFill>
            </a:endParaRPr>
          </a:p>
        </p:txBody>
      </p:sp>
      <p:sp>
        <p:nvSpPr>
          <p:cNvPr id="2" name="CasellaDiTesto 1"/>
          <p:cNvSpPr txBox="1"/>
          <p:nvPr/>
        </p:nvSpPr>
        <p:spPr>
          <a:xfrm>
            <a:off x="250157" y="259791"/>
            <a:ext cx="8649697" cy="5386090"/>
          </a:xfrm>
          <a:prstGeom prst="rect">
            <a:avLst/>
          </a:prstGeom>
          <a:noFill/>
        </p:spPr>
        <p:txBody>
          <a:bodyPr wrap="square" rtlCol="0">
            <a:spAutoFit/>
          </a:bodyPr>
          <a:lstStyle/>
          <a:p>
            <a:r>
              <a:rPr lang="it-IT" sz="2400" b="1" dirty="0">
                <a:solidFill>
                  <a:srgbClr val="000090"/>
                </a:solidFill>
              </a:rPr>
              <a:t>Impianto filosofico</a:t>
            </a:r>
            <a:endParaRPr lang="it-IT" sz="2400" dirty="0">
              <a:solidFill>
                <a:srgbClr val="000090"/>
              </a:solidFill>
            </a:endParaRPr>
          </a:p>
          <a:p>
            <a:endParaRPr lang="it-IT" sz="1600" dirty="0">
              <a:solidFill>
                <a:srgbClr val="000090"/>
              </a:solidFill>
            </a:endParaRPr>
          </a:p>
          <a:p>
            <a:pPr marL="457200" indent="-457200">
              <a:buFont typeface="+mj-lt"/>
              <a:buAutoNum type="alphaLcParenR"/>
            </a:pPr>
            <a:r>
              <a:rPr lang="it-IT" sz="2400" dirty="0">
                <a:solidFill>
                  <a:srgbClr val="000090"/>
                </a:solidFill>
              </a:rPr>
              <a:t>Principio di </a:t>
            </a:r>
            <a:r>
              <a:rPr lang="it-IT" sz="2400" b="1" dirty="0">
                <a:solidFill>
                  <a:srgbClr val="000090"/>
                </a:solidFill>
              </a:rPr>
              <a:t>non contraddizione</a:t>
            </a:r>
            <a:r>
              <a:rPr lang="it-IT" sz="2400" dirty="0">
                <a:solidFill>
                  <a:srgbClr val="000090"/>
                </a:solidFill>
              </a:rPr>
              <a:t> (principio di identità).</a:t>
            </a:r>
          </a:p>
          <a:p>
            <a:pPr marL="457200" indent="-457200">
              <a:buFont typeface="+mj-lt"/>
              <a:buAutoNum type="alphaLcParenR"/>
            </a:pPr>
            <a:r>
              <a:rPr lang="it-IT" sz="2400" dirty="0">
                <a:solidFill>
                  <a:srgbClr val="000090"/>
                </a:solidFill>
              </a:rPr>
              <a:t>La </a:t>
            </a:r>
            <a:r>
              <a:rPr lang="it-IT" sz="2400" b="1" dirty="0">
                <a:solidFill>
                  <a:srgbClr val="000090"/>
                </a:solidFill>
              </a:rPr>
              <a:t>contingenza</a:t>
            </a:r>
            <a:r>
              <a:rPr lang="it-IT" sz="2400" dirty="0">
                <a:solidFill>
                  <a:srgbClr val="000090"/>
                </a:solidFill>
              </a:rPr>
              <a:t> della realtà.</a:t>
            </a:r>
          </a:p>
          <a:p>
            <a:pPr marL="457200" indent="-457200">
              <a:buFont typeface="+mj-lt"/>
              <a:buAutoNum type="alphaLcParenR"/>
            </a:pPr>
            <a:r>
              <a:rPr lang="it-IT" sz="2400" dirty="0">
                <a:solidFill>
                  <a:srgbClr val="000090"/>
                </a:solidFill>
              </a:rPr>
              <a:t>Impossibilità di un </a:t>
            </a:r>
            <a:r>
              <a:rPr lang="it-IT" sz="2400" b="1" dirty="0" err="1">
                <a:solidFill>
                  <a:srgbClr val="000090"/>
                </a:solidFill>
              </a:rPr>
              <a:t>progressus</a:t>
            </a:r>
            <a:r>
              <a:rPr lang="it-IT" sz="2400" b="1" dirty="0">
                <a:solidFill>
                  <a:srgbClr val="000090"/>
                </a:solidFill>
              </a:rPr>
              <a:t> in </a:t>
            </a:r>
            <a:r>
              <a:rPr lang="it-IT" sz="2400" b="1" dirty="0" err="1">
                <a:solidFill>
                  <a:srgbClr val="000090"/>
                </a:solidFill>
              </a:rPr>
              <a:t>infinitum</a:t>
            </a:r>
            <a:r>
              <a:rPr lang="it-IT" sz="2400" dirty="0">
                <a:solidFill>
                  <a:srgbClr val="000090"/>
                </a:solidFill>
              </a:rPr>
              <a:t>.</a:t>
            </a:r>
          </a:p>
          <a:p>
            <a:pPr marL="457200" indent="-457200">
              <a:buFont typeface="+mj-lt"/>
              <a:buAutoNum type="alphaLcParenR"/>
            </a:pPr>
            <a:r>
              <a:rPr lang="it-IT" sz="2400" dirty="0">
                <a:solidFill>
                  <a:srgbClr val="000090"/>
                </a:solidFill>
              </a:rPr>
              <a:t>Principio di </a:t>
            </a:r>
            <a:r>
              <a:rPr lang="it-IT" sz="2400" b="1" dirty="0">
                <a:solidFill>
                  <a:srgbClr val="000090"/>
                </a:solidFill>
              </a:rPr>
              <a:t>causalità</a:t>
            </a:r>
            <a:r>
              <a:rPr lang="it-IT" sz="2400" dirty="0">
                <a:solidFill>
                  <a:srgbClr val="000090"/>
                </a:solidFill>
              </a:rPr>
              <a:t>.</a:t>
            </a:r>
          </a:p>
          <a:p>
            <a:pPr marL="457200" indent="-457200">
              <a:buFont typeface="+mj-lt"/>
              <a:buAutoNum type="alphaLcParenR"/>
            </a:pPr>
            <a:r>
              <a:rPr lang="it-IT" sz="2400" dirty="0">
                <a:solidFill>
                  <a:srgbClr val="000090"/>
                </a:solidFill>
              </a:rPr>
              <a:t>Procedimento per </a:t>
            </a:r>
            <a:r>
              <a:rPr lang="it-IT" sz="2400" b="1" dirty="0">
                <a:solidFill>
                  <a:srgbClr val="000090"/>
                </a:solidFill>
              </a:rPr>
              <a:t>induzione</a:t>
            </a:r>
            <a:r>
              <a:rPr lang="it-IT" sz="2400" dirty="0">
                <a:solidFill>
                  <a:srgbClr val="000090"/>
                </a:solidFill>
              </a:rPr>
              <a:t>.</a:t>
            </a:r>
          </a:p>
          <a:p>
            <a:pPr marL="457200" indent="-457200">
              <a:buFont typeface="+mj-lt"/>
              <a:buAutoNum type="alphaLcParenR"/>
            </a:pPr>
            <a:r>
              <a:rPr lang="it-IT" sz="2400" dirty="0">
                <a:solidFill>
                  <a:srgbClr val="000090"/>
                </a:solidFill>
              </a:rPr>
              <a:t>Ricorso all'</a:t>
            </a:r>
            <a:r>
              <a:rPr lang="it-IT" sz="2400" b="1" dirty="0">
                <a:solidFill>
                  <a:srgbClr val="000090"/>
                </a:solidFill>
              </a:rPr>
              <a:t>analogia</a:t>
            </a:r>
            <a:r>
              <a:rPr lang="it-IT" sz="2400" dirty="0">
                <a:solidFill>
                  <a:srgbClr val="000090"/>
                </a:solidFill>
              </a:rPr>
              <a:t>.</a:t>
            </a:r>
          </a:p>
          <a:p>
            <a:endParaRPr lang="it-IT" sz="1600" dirty="0">
              <a:solidFill>
                <a:srgbClr val="000090"/>
              </a:solidFill>
            </a:endParaRPr>
          </a:p>
          <a:p>
            <a:r>
              <a:rPr lang="it-IT" sz="2400" dirty="0">
                <a:solidFill>
                  <a:srgbClr val="000090"/>
                </a:solidFill>
              </a:rPr>
              <a:t>Secondo Tommaso</a:t>
            </a:r>
          </a:p>
          <a:p>
            <a:pPr marL="457200" indent="-457200">
              <a:buAutoNum type="arabicPeriod"/>
            </a:pPr>
            <a:r>
              <a:rPr lang="it-IT" sz="2400" dirty="0">
                <a:solidFill>
                  <a:srgbClr val="000090"/>
                </a:solidFill>
              </a:rPr>
              <a:t>gli attributi delle creature possono essere predicati analogici di Dio; condizioni:</a:t>
            </a:r>
          </a:p>
          <a:p>
            <a:r>
              <a:rPr lang="it-IT" sz="2400" dirty="0">
                <a:solidFill>
                  <a:srgbClr val="000090"/>
                </a:solidFill>
              </a:rPr>
              <a:t>       - inconciliabilità del finito con l'infinito</a:t>
            </a:r>
          </a:p>
          <a:p>
            <a:r>
              <a:rPr lang="it-IT" sz="2400" dirty="0">
                <a:solidFill>
                  <a:srgbClr val="000090"/>
                </a:solidFill>
              </a:rPr>
              <a:t>       - distanza  tra Dio e mondo indeterminata e incommensurabile;</a:t>
            </a:r>
          </a:p>
          <a:p>
            <a:r>
              <a:rPr lang="it-IT" sz="2400" dirty="0">
                <a:solidFill>
                  <a:srgbClr val="000090"/>
                </a:solidFill>
              </a:rPr>
              <a:t>2. l’uomo può avere di Dio solo una conoscenza indiretta.</a:t>
            </a:r>
          </a:p>
        </p:txBody>
      </p:sp>
    </p:spTree>
    <p:extLst>
      <p:ext uri="{BB962C8B-B14F-4D97-AF65-F5344CB8AC3E}">
        <p14:creationId xmlns:p14="http://schemas.microsoft.com/office/powerpoint/2010/main" val="340606199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egnaposto piè di pagina 7"/>
          <p:cNvSpPr>
            <a:spLocks noGrp="1"/>
          </p:cNvSpPr>
          <p:nvPr>
            <p:ph type="ftr" sz="quarter" idx="11"/>
          </p:nvPr>
        </p:nvSpPr>
        <p:spPr/>
        <p:txBody>
          <a:bodyPr/>
          <a:lstStyle/>
          <a:p>
            <a:r>
              <a:rPr lang="it-IT" dirty="0">
                <a:solidFill>
                  <a:schemeClr val="tx1"/>
                </a:solidFill>
              </a:rPr>
              <a:t>M. Di Febo, La Quinta Via</a:t>
            </a:r>
          </a:p>
        </p:txBody>
      </p:sp>
      <p:sp>
        <p:nvSpPr>
          <p:cNvPr id="9" name="Segnaposto numero diapositiva 8"/>
          <p:cNvSpPr>
            <a:spLocks noGrp="1"/>
          </p:cNvSpPr>
          <p:nvPr>
            <p:ph type="sldNum" sz="quarter" idx="12"/>
          </p:nvPr>
        </p:nvSpPr>
        <p:spPr/>
        <p:txBody>
          <a:bodyPr/>
          <a:lstStyle/>
          <a:p>
            <a:fld id="{EDF39988-35F4-AF4A-9CEE-32CF4FD04A0B}" type="slidenum">
              <a:rPr lang="it-IT" smtClean="0">
                <a:solidFill>
                  <a:srgbClr val="000000"/>
                </a:solidFill>
              </a:rPr>
              <a:t>40</a:t>
            </a:fld>
            <a:endParaRPr lang="it-IT" dirty="0">
              <a:solidFill>
                <a:srgbClr val="000000"/>
              </a:solidFill>
            </a:endParaRPr>
          </a:p>
        </p:txBody>
      </p:sp>
      <p:sp>
        <p:nvSpPr>
          <p:cNvPr id="5" name="CasellaDiTesto 4">
            <a:extLst>
              <a:ext uri="{FF2B5EF4-FFF2-40B4-BE49-F238E27FC236}">
                <a16:creationId xmlns:a16="http://schemas.microsoft.com/office/drawing/2014/main" id="{A0B0D288-84EA-AB4C-86C2-50E018E5B811}"/>
              </a:ext>
            </a:extLst>
          </p:cNvPr>
          <p:cNvSpPr txBox="1"/>
          <p:nvPr/>
        </p:nvSpPr>
        <p:spPr>
          <a:xfrm>
            <a:off x="235670" y="273376"/>
            <a:ext cx="8578392" cy="3373359"/>
          </a:xfrm>
          <a:prstGeom prst="rect">
            <a:avLst/>
          </a:prstGeom>
          <a:noFill/>
        </p:spPr>
        <p:txBody>
          <a:bodyPr wrap="square" rtlCol="0">
            <a:spAutoFit/>
          </a:bodyPr>
          <a:lstStyle/>
          <a:p>
            <a:pPr>
              <a:lnSpc>
                <a:spcPct val="150000"/>
              </a:lnSpc>
            </a:pPr>
            <a:r>
              <a:rPr lang="it-IT" dirty="0"/>
              <a:t>1) </a:t>
            </a:r>
            <a:r>
              <a:rPr lang="it-IT" u="sng" dirty="0"/>
              <a:t>riconduce la prova fisico-teologica a quella cosmologica</a:t>
            </a:r>
            <a:r>
              <a:rPr lang="it-IT" dirty="0"/>
              <a:t>.</a:t>
            </a:r>
          </a:p>
          <a:p>
            <a:pPr>
              <a:lnSpc>
                <a:spcPct val="150000"/>
              </a:lnSpc>
            </a:pPr>
            <a:r>
              <a:rPr lang="it-IT" dirty="0"/>
              <a:t>In essa Kant afferma di aver individuato un illecito salto logico, ritenendo che non sia possibile risalire dalla teleologia riscontrabile nel mondo alla sua causa finale prima ed </a:t>
            </a:r>
            <a:r>
              <a:rPr lang="it-IT" dirty="0" err="1"/>
              <a:t>incausata</a:t>
            </a:r>
            <a:r>
              <a:rPr lang="it-IT" dirty="0"/>
              <a:t>. Ciò sarebbe lecito soltanto attraverso la dimostrazione delle relazioni di causalità, che potrebbero gradualmente risalire dalla realtà fisica ad un essere assolutamente incondizionato. Ma il procedimento per gradi, di causa in causa, ad un Atto puro, </a:t>
            </a:r>
            <a:r>
              <a:rPr lang="it-IT" dirty="0" err="1"/>
              <a:t>incausato</a:t>
            </a:r>
            <a:r>
              <a:rPr lang="it-IT" dirty="0"/>
              <a:t>, è propriamente quello che caratterizza la prova cosmologica e che quindi contiene la prova fisico-teologica come volevasi dimostrare.</a:t>
            </a:r>
          </a:p>
        </p:txBody>
      </p:sp>
    </p:spTree>
    <p:extLst>
      <p:ext uri="{BB962C8B-B14F-4D97-AF65-F5344CB8AC3E}">
        <p14:creationId xmlns:p14="http://schemas.microsoft.com/office/powerpoint/2010/main" val="305341137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egnaposto piè di pagina 7"/>
          <p:cNvSpPr>
            <a:spLocks noGrp="1"/>
          </p:cNvSpPr>
          <p:nvPr>
            <p:ph type="ftr" sz="quarter" idx="11"/>
          </p:nvPr>
        </p:nvSpPr>
        <p:spPr/>
        <p:txBody>
          <a:bodyPr/>
          <a:lstStyle/>
          <a:p>
            <a:r>
              <a:rPr lang="it-IT" dirty="0">
                <a:solidFill>
                  <a:schemeClr val="tx1"/>
                </a:solidFill>
              </a:rPr>
              <a:t>M. Di Febo, La Quinta Via</a:t>
            </a:r>
          </a:p>
        </p:txBody>
      </p:sp>
      <p:sp>
        <p:nvSpPr>
          <p:cNvPr id="9" name="Segnaposto numero diapositiva 8"/>
          <p:cNvSpPr>
            <a:spLocks noGrp="1"/>
          </p:cNvSpPr>
          <p:nvPr>
            <p:ph type="sldNum" sz="quarter" idx="12"/>
          </p:nvPr>
        </p:nvSpPr>
        <p:spPr/>
        <p:txBody>
          <a:bodyPr/>
          <a:lstStyle/>
          <a:p>
            <a:fld id="{EDF39988-35F4-AF4A-9CEE-32CF4FD04A0B}" type="slidenum">
              <a:rPr lang="it-IT" smtClean="0">
                <a:solidFill>
                  <a:srgbClr val="000000"/>
                </a:solidFill>
              </a:rPr>
              <a:t>41</a:t>
            </a:fld>
            <a:endParaRPr lang="it-IT" dirty="0">
              <a:solidFill>
                <a:srgbClr val="000000"/>
              </a:solidFill>
            </a:endParaRPr>
          </a:p>
        </p:txBody>
      </p:sp>
      <p:sp>
        <p:nvSpPr>
          <p:cNvPr id="2" name="CasellaDiTesto 1">
            <a:extLst>
              <a:ext uri="{FF2B5EF4-FFF2-40B4-BE49-F238E27FC236}">
                <a16:creationId xmlns:a16="http://schemas.microsoft.com/office/drawing/2014/main" id="{2685B5FE-DB5F-194B-885F-CA7B2D137D97}"/>
              </a:ext>
            </a:extLst>
          </p:cNvPr>
          <p:cNvSpPr txBox="1"/>
          <p:nvPr/>
        </p:nvSpPr>
        <p:spPr>
          <a:xfrm>
            <a:off x="292231" y="348792"/>
            <a:ext cx="8512404" cy="4204356"/>
          </a:xfrm>
          <a:prstGeom prst="rect">
            <a:avLst/>
          </a:prstGeom>
          <a:noFill/>
        </p:spPr>
        <p:txBody>
          <a:bodyPr wrap="square" rtlCol="0">
            <a:spAutoFit/>
          </a:bodyPr>
          <a:lstStyle/>
          <a:p>
            <a:pPr>
              <a:lnSpc>
                <a:spcPct val="150000"/>
              </a:lnSpc>
            </a:pPr>
            <a:r>
              <a:rPr lang="it-IT" dirty="0"/>
              <a:t>2) </a:t>
            </a:r>
            <a:r>
              <a:rPr lang="it-IT" u="sng" dirty="0"/>
              <a:t>dimostra che la prova cosmologica è contenuta in quella ontologica</a:t>
            </a:r>
            <a:r>
              <a:rPr lang="it-IT" dirty="0"/>
              <a:t>;</a:t>
            </a:r>
          </a:p>
          <a:p>
            <a:pPr>
              <a:lnSpc>
                <a:spcPct val="150000"/>
              </a:lnSpc>
            </a:pPr>
            <a:r>
              <a:rPr lang="it-IT" dirty="0"/>
              <a:t>La prova cosmologica esige che </a:t>
            </a:r>
            <a:r>
              <a:rPr lang="it-IT" dirty="0" err="1"/>
              <a:t>dell’</a:t>
            </a:r>
            <a:r>
              <a:rPr lang="it-IT" i="1" dirty="0" err="1"/>
              <a:t>ens</a:t>
            </a:r>
            <a:r>
              <a:rPr lang="it-IT" i="1" dirty="0"/>
              <a:t> </a:t>
            </a:r>
            <a:r>
              <a:rPr lang="it-IT" i="1" dirty="0" err="1"/>
              <a:t>necessarium</a:t>
            </a:r>
            <a:r>
              <a:rPr lang="it-IT" dirty="0"/>
              <a:t> si dica il suo essere </a:t>
            </a:r>
            <a:r>
              <a:rPr lang="it-IT" i="1" dirty="0" err="1"/>
              <a:t>ens</a:t>
            </a:r>
            <a:r>
              <a:rPr lang="it-IT" i="1" dirty="0"/>
              <a:t> </a:t>
            </a:r>
            <a:r>
              <a:rPr lang="it-IT" i="1" dirty="0" err="1"/>
              <a:t>perfectum</a:t>
            </a:r>
            <a:r>
              <a:rPr lang="it-IT" dirty="0"/>
              <a:t>: ecco spiegato il rinvio alla prova ontologica. Ma se noi siamo rinviati dalla necessità di una causa incondizionata all’esigenza del concetto di perfezione, ecco che dal concetto di una cosa siamo inevitabilmente e circolarmente rinviati alla necessità. Kant vuol così dire che la </a:t>
            </a:r>
            <a:r>
              <a:rPr lang="it-IT" dirty="0" err="1"/>
              <a:t>concettualità</a:t>
            </a:r>
            <a:r>
              <a:rPr lang="it-IT" dirty="0"/>
              <a:t> non comprende in sé anche l’idea di esistenza necessaria, in quanto l’esistenza non è un predicato, e quindi in nessuna </a:t>
            </a:r>
            <a:r>
              <a:rPr lang="it-IT" dirty="0" err="1"/>
              <a:t>concettualità</a:t>
            </a:r>
            <a:r>
              <a:rPr lang="it-IT" dirty="0"/>
              <a:t> potremo includere l’esistenza nella sua effettività. L’esistenza può effettivamente essere riscontrata mediante una sintesi della </a:t>
            </a:r>
            <a:r>
              <a:rPr lang="it-IT" dirty="0" err="1"/>
              <a:t>concettualità</a:t>
            </a:r>
            <a:r>
              <a:rPr lang="it-IT" dirty="0"/>
              <a:t> con l’intuizione sensibile, tuttavia questa sintesi nel caso di Dio non ci è data.</a:t>
            </a:r>
          </a:p>
        </p:txBody>
      </p:sp>
    </p:spTree>
    <p:extLst>
      <p:ext uri="{BB962C8B-B14F-4D97-AF65-F5344CB8AC3E}">
        <p14:creationId xmlns:p14="http://schemas.microsoft.com/office/powerpoint/2010/main" val="389923908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egnaposto piè di pagina 7"/>
          <p:cNvSpPr>
            <a:spLocks noGrp="1"/>
          </p:cNvSpPr>
          <p:nvPr>
            <p:ph type="ftr" sz="quarter" idx="11"/>
          </p:nvPr>
        </p:nvSpPr>
        <p:spPr>
          <a:xfrm>
            <a:off x="6553200" y="6356350"/>
            <a:ext cx="1782097" cy="365125"/>
          </a:xfrm>
        </p:spPr>
        <p:txBody>
          <a:bodyPr/>
          <a:lstStyle/>
          <a:p>
            <a:r>
              <a:rPr lang="it-IT" dirty="0">
                <a:solidFill>
                  <a:schemeClr val="tx1"/>
                </a:solidFill>
              </a:rPr>
              <a:t>M. Di Febo, La Quinta Via</a:t>
            </a:r>
          </a:p>
        </p:txBody>
      </p:sp>
      <p:sp>
        <p:nvSpPr>
          <p:cNvPr id="9" name="Segnaposto numero diapositiva 8"/>
          <p:cNvSpPr>
            <a:spLocks noGrp="1"/>
          </p:cNvSpPr>
          <p:nvPr>
            <p:ph type="sldNum" sz="quarter" idx="12"/>
          </p:nvPr>
        </p:nvSpPr>
        <p:spPr/>
        <p:txBody>
          <a:bodyPr/>
          <a:lstStyle/>
          <a:p>
            <a:fld id="{EDF39988-35F4-AF4A-9CEE-32CF4FD04A0B}" type="slidenum">
              <a:rPr lang="it-IT" smtClean="0">
                <a:solidFill>
                  <a:srgbClr val="000000"/>
                </a:solidFill>
              </a:rPr>
              <a:t>42</a:t>
            </a:fld>
            <a:endParaRPr lang="it-IT" dirty="0">
              <a:solidFill>
                <a:srgbClr val="000000"/>
              </a:solidFill>
            </a:endParaRPr>
          </a:p>
        </p:txBody>
      </p:sp>
      <p:sp>
        <p:nvSpPr>
          <p:cNvPr id="2" name="CasellaDiTesto 1">
            <a:extLst>
              <a:ext uri="{FF2B5EF4-FFF2-40B4-BE49-F238E27FC236}">
                <a16:creationId xmlns:a16="http://schemas.microsoft.com/office/drawing/2014/main" id="{9E46BD51-E6A3-F34E-8694-9C8650237946}"/>
              </a:ext>
            </a:extLst>
          </p:cNvPr>
          <p:cNvSpPr txBox="1"/>
          <p:nvPr/>
        </p:nvSpPr>
        <p:spPr>
          <a:xfrm>
            <a:off x="156201" y="136525"/>
            <a:ext cx="8634952" cy="5590441"/>
          </a:xfrm>
          <a:prstGeom prst="rect">
            <a:avLst/>
          </a:prstGeom>
          <a:noFill/>
        </p:spPr>
        <p:txBody>
          <a:bodyPr wrap="square" rtlCol="0">
            <a:spAutoFit/>
          </a:bodyPr>
          <a:lstStyle/>
          <a:p>
            <a:pPr>
              <a:lnSpc>
                <a:spcPct val="150000"/>
              </a:lnSpc>
            </a:pPr>
            <a:r>
              <a:rPr lang="it-IT" dirty="0"/>
              <a:t>3) </a:t>
            </a:r>
            <a:r>
              <a:rPr lang="it-IT" u="sng" dirty="0"/>
              <a:t>dimostra l’inefficacia filosofica della prova ontologica</a:t>
            </a:r>
            <a:r>
              <a:rPr lang="it-IT" dirty="0"/>
              <a:t>.</a:t>
            </a:r>
          </a:p>
          <a:p>
            <a:endParaRPr lang="it-IT" sz="1000" dirty="0"/>
          </a:p>
          <a:p>
            <a:pPr>
              <a:lnSpc>
                <a:spcPct val="150000"/>
              </a:lnSpc>
            </a:pPr>
            <a:r>
              <a:rPr lang="it-IT" sz="2400" dirty="0"/>
              <a:t>La prova ontologica si basa sull'assunzione dell’esistenza come una delle perfezioni possibili di Dio; ma ogni esistenza, e tra queste l’esistenza di Dio, non costituisce una perfezione, non è un predicato reale e non è un predicato in generale; è un’esistenza che può essere colta attraverso un’intuizione sensibile.</a:t>
            </a:r>
          </a:p>
          <a:p>
            <a:pPr>
              <a:lnSpc>
                <a:spcPct val="150000"/>
              </a:lnSpc>
            </a:pPr>
            <a:r>
              <a:rPr lang="it-IT" sz="2400" dirty="0"/>
              <a:t>Ma Dio è un’idea della ragione, che sfugge a qualsiasi sensibilità, dunque la sua esistenza non è sintetizzabile.</a:t>
            </a:r>
          </a:p>
          <a:p>
            <a:pPr>
              <a:lnSpc>
                <a:spcPct val="150000"/>
              </a:lnSpc>
            </a:pPr>
            <a:r>
              <a:rPr lang="it-IT" sz="2400" dirty="0"/>
              <a:t>In virtù di quest'ultima considerazione la prova stessa è impossibile perché Dio è al di là di ogni esperienza possibile.</a:t>
            </a:r>
          </a:p>
        </p:txBody>
      </p:sp>
      <p:sp>
        <p:nvSpPr>
          <p:cNvPr id="3" name="CasellaDiTesto 2">
            <a:extLst>
              <a:ext uri="{FF2B5EF4-FFF2-40B4-BE49-F238E27FC236}">
                <a16:creationId xmlns:a16="http://schemas.microsoft.com/office/drawing/2014/main" id="{EAED11D3-1604-8342-A3E7-22842ED8A1BF}"/>
              </a:ext>
            </a:extLst>
          </p:cNvPr>
          <p:cNvSpPr txBox="1"/>
          <p:nvPr/>
        </p:nvSpPr>
        <p:spPr>
          <a:xfrm>
            <a:off x="1265293" y="5856992"/>
            <a:ext cx="6613414" cy="369332"/>
          </a:xfrm>
          <a:prstGeom prst="rect">
            <a:avLst/>
          </a:prstGeom>
          <a:noFill/>
          <a:ln>
            <a:solidFill>
              <a:srgbClr val="002060"/>
            </a:solidFill>
          </a:ln>
        </p:spPr>
        <p:txBody>
          <a:bodyPr wrap="none" rtlCol="0">
            <a:spAutoFit/>
          </a:bodyPr>
          <a:lstStyle/>
          <a:p>
            <a:r>
              <a:rPr lang="it-IT" dirty="0"/>
              <a:t>In tal modo Kant, in una sola mossa, confuta tutti e tre i tipi di prove</a:t>
            </a:r>
          </a:p>
        </p:txBody>
      </p:sp>
    </p:spTree>
    <p:extLst>
      <p:ext uri="{BB962C8B-B14F-4D97-AF65-F5344CB8AC3E}">
        <p14:creationId xmlns:p14="http://schemas.microsoft.com/office/powerpoint/2010/main" val="316432885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egnaposto piè di pagina 7"/>
          <p:cNvSpPr>
            <a:spLocks noGrp="1"/>
          </p:cNvSpPr>
          <p:nvPr>
            <p:ph type="ftr" sz="quarter" idx="11"/>
          </p:nvPr>
        </p:nvSpPr>
        <p:spPr>
          <a:xfrm>
            <a:off x="5906729" y="6356350"/>
            <a:ext cx="2895600" cy="365125"/>
          </a:xfrm>
        </p:spPr>
        <p:txBody>
          <a:bodyPr/>
          <a:lstStyle/>
          <a:p>
            <a:r>
              <a:rPr lang="it-IT" dirty="0">
                <a:solidFill>
                  <a:schemeClr val="tx1"/>
                </a:solidFill>
              </a:rPr>
              <a:t>M. Di Febo, La Quinta Via</a:t>
            </a:r>
          </a:p>
        </p:txBody>
      </p:sp>
      <p:sp>
        <p:nvSpPr>
          <p:cNvPr id="9" name="Segnaposto numero diapositiva 8"/>
          <p:cNvSpPr>
            <a:spLocks noGrp="1"/>
          </p:cNvSpPr>
          <p:nvPr>
            <p:ph type="sldNum" sz="quarter" idx="12"/>
          </p:nvPr>
        </p:nvSpPr>
        <p:spPr/>
        <p:txBody>
          <a:bodyPr/>
          <a:lstStyle/>
          <a:p>
            <a:fld id="{EDF39988-35F4-AF4A-9CEE-32CF4FD04A0B}" type="slidenum">
              <a:rPr lang="it-IT" smtClean="0">
                <a:solidFill>
                  <a:srgbClr val="000000"/>
                </a:solidFill>
              </a:rPr>
              <a:t>43</a:t>
            </a:fld>
            <a:endParaRPr lang="it-IT" dirty="0">
              <a:solidFill>
                <a:srgbClr val="000000"/>
              </a:solidFill>
            </a:endParaRPr>
          </a:p>
        </p:txBody>
      </p:sp>
      <p:pic>
        <p:nvPicPr>
          <p:cNvPr id="2" name="Immagine 1">
            <a:extLst>
              <a:ext uri="{FF2B5EF4-FFF2-40B4-BE49-F238E27FC236}">
                <a16:creationId xmlns:a16="http://schemas.microsoft.com/office/drawing/2014/main" id="{4A282F50-5014-6B4E-8936-2B96E0A7E812}"/>
              </a:ext>
            </a:extLst>
          </p:cNvPr>
          <p:cNvPicPr>
            <a:picLocks noChangeAspect="1"/>
          </p:cNvPicPr>
          <p:nvPr/>
        </p:nvPicPr>
        <p:blipFill>
          <a:blip r:embed="rId3"/>
          <a:stretch>
            <a:fillRect/>
          </a:stretch>
        </p:blipFill>
        <p:spPr>
          <a:xfrm>
            <a:off x="114481" y="86264"/>
            <a:ext cx="4089541" cy="6405513"/>
          </a:xfrm>
          <a:prstGeom prst="rect">
            <a:avLst/>
          </a:prstGeom>
        </p:spPr>
      </p:pic>
      <p:sp>
        <p:nvSpPr>
          <p:cNvPr id="3" name="CasellaDiTesto 2">
            <a:extLst>
              <a:ext uri="{FF2B5EF4-FFF2-40B4-BE49-F238E27FC236}">
                <a16:creationId xmlns:a16="http://schemas.microsoft.com/office/drawing/2014/main" id="{1080A221-EFA0-DA4D-A747-023311665552}"/>
              </a:ext>
            </a:extLst>
          </p:cNvPr>
          <p:cNvSpPr txBox="1"/>
          <p:nvPr/>
        </p:nvSpPr>
        <p:spPr>
          <a:xfrm>
            <a:off x="4722829" y="292230"/>
            <a:ext cx="3963971" cy="5866350"/>
          </a:xfrm>
          <a:prstGeom prst="rect">
            <a:avLst/>
          </a:prstGeom>
          <a:noFill/>
        </p:spPr>
        <p:txBody>
          <a:bodyPr wrap="square" rtlCol="0">
            <a:spAutoFit/>
          </a:bodyPr>
          <a:lstStyle/>
          <a:p>
            <a:pPr>
              <a:lnSpc>
                <a:spcPct val="150000"/>
              </a:lnSpc>
            </a:pPr>
            <a:r>
              <a:rPr lang="it-IT" dirty="0"/>
              <a:t>Se noi per affermare l’esistenza di Dio formuliamo una proposizione del tipo </a:t>
            </a:r>
            <a:r>
              <a:rPr lang="it-IT" i="1" dirty="0"/>
              <a:t>Dio è esistente</a:t>
            </a:r>
            <a:r>
              <a:rPr lang="it-IT" dirty="0"/>
              <a:t>, allora attribuiremo a Dio l’esistenza come suo predicato, come sua qualità. In effetti tutte le altre perfezioni di Dio gli sono attribuibili come predicati della sua soggettività; la frase </a:t>
            </a:r>
            <a:r>
              <a:rPr lang="it-IT" i="1" dirty="0"/>
              <a:t>Dio è onnipotente</a:t>
            </a:r>
            <a:r>
              <a:rPr lang="it-IT" dirty="0"/>
              <a:t> contiene una copula </a:t>
            </a:r>
            <a:r>
              <a:rPr lang="it-IT" i="1" dirty="0"/>
              <a:t>è</a:t>
            </a:r>
            <a:r>
              <a:rPr lang="it-IT" dirty="0"/>
              <a:t> che ha solo un valore logico, in quanto unisce in maniera analitica il predicato al soggetto, esplicitando una caratteristica del soggetto già implicita in esso, ma non equivale alla frase </a:t>
            </a:r>
            <a:r>
              <a:rPr lang="it-IT" i="1" dirty="0"/>
              <a:t>Esiste un Dio che è onnipotente</a:t>
            </a:r>
            <a:r>
              <a:rPr lang="it-IT" dirty="0"/>
              <a:t>.</a:t>
            </a:r>
            <a:endParaRPr lang="it-IT" dirty="0">
              <a:effectLst/>
            </a:endParaRPr>
          </a:p>
        </p:txBody>
      </p:sp>
    </p:spTree>
    <p:extLst>
      <p:ext uri="{BB962C8B-B14F-4D97-AF65-F5344CB8AC3E}">
        <p14:creationId xmlns:p14="http://schemas.microsoft.com/office/powerpoint/2010/main" val="252705423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egnaposto piè di pagina 7"/>
          <p:cNvSpPr>
            <a:spLocks noGrp="1"/>
          </p:cNvSpPr>
          <p:nvPr>
            <p:ph type="ftr" sz="quarter" idx="11"/>
          </p:nvPr>
        </p:nvSpPr>
        <p:spPr/>
        <p:txBody>
          <a:bodyPr/>
          <a:lstStyle/>
          <a:p>
            <a:r>
              <a:rPr lang="it-IT" dirty="0">
                <a:solidFill>
                  <a:schemeClr val="tx1"/>
                </a:solidFill>
              </a:rPr>
              <a:t>M. Di Febo, La Quinta Via</a:t>
            </a:r>
          </a:p>
        </p:txBody>
      </p:sp>
      <p:sp>
        <p:nvSpPr>
          <p:cNvPr id="9" name="Segnaposto numero diapositiva 8"/>
          <p:cNvSpPr>
            <a:spLocks noGrp="1"/>
          </p:cNvSpPr>
          <p:nvPr>
            <p:ph type="sldNum" sz="quarter" idx="12"/>
          </p:nvPr>
        </p:nvSpPr>
        <p:spPr/>
        <p:txBody>
          <a:bodyPr/>
          <a:lstStyle/>
          <a:p>
            <a:fld id="{EDF39988-35F4-AF4A-9CEE-32CF4FD04A0B}" type="slidenum">
              <a:rPr lang="it-IT" smtClean="0">
                <a:solidFill>
                  <a:srgbClr val="000000"/>
                </a:solidFill>
              </a:rPr>
              <a:t>44</a:t>
            </a:fld>
            <a:endParaRPr lang="it-IT" dirty="0">
              <a:solidFill>
                <a:srgbClr val="000000"/>
              </a:solidFill>
            </a:endParaRPr>
          </a:p>
        </p:txBody>
      </p:sp>
      <p:sp>
        <p:nvSpPr>
          <p:cNvPr id="3" name="CasellaDiTesto 2">
            <a:extLst>
              <a:ext uri="{FF2B5EF4-FFF2-40B4-BE49-F238E27FC236}">
                <a16:creationId xmlns:a16="http://schemas.microsoft.com/office/drawing/2014/main" id="{E194247F-A22F-0447-8BE9-37DA7BBDA54A}"/>
              </a:ext>
            </a:extLst>
          </p:cNvPr>
          <p:cNvSpPr txBox="1"/>
          <p:nvPr/>
        </p:nvSpPr>
        <p:spPr>
          <a:xfrm>
            <a:off x="1387474" y="2231923"/>
            <a:ext cx="6369051" cy="1015663"/>
          </a:xfrm>
          <a:prstGeom prst="rect">
            <a:avLst/>
          </a:prstGeom>
          <a:noFill/>
          <a:ln>
            <a:solidFill>
              <a:srgbClr val="002060"/>
            </a:solidFill>
          </a:ln>
        </p:spPr>
        <p:txBody>
          <a:bodyPr wrap="none" rtlCol="0">
            <a:spAutoFit/>
          </a:bodyPr>
          <a:lstStyle/>
          <a:p>
            <a:r>
              <a:rPr lang="it-IT" sz="6000" dirty="0"/>
              <a:t> REPLICHE  A  KANT </a:t>
            </a:r>
          </a:p>
        </p:txBody>
      </p:sp>
    </p:spTree>
    <p:extLst>
      <p:ext uri="{BB962C8B-B14F-4D97-AF65-F5344CB8AC3E}">
        <p14:creationId xmlns:p14="http://schemas.microsoft.com/office/powerpoint/2010/main" val="247036196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egnaposto piè di pagina 7"/>
          <p:cNvSpPr>
            <a:spLocks noGrp="1"/>
          </p:cNvSpPr>
          <p:nvPr>
            <p:ph type="ftr" sz="quarter" idx="11"/>
          </p:nvPr>
        </p:nvSpPr>
        <p:spPr/>
        <p:txBody>
          <a:bodyPr/>
          <a:lstStyle/>
          <a:p>
            <a:r>
              <a:rPr lang="it-IT" dirty="0">
                <a:solidFill>
                  <a:schemeClr val="tx1"/>
                </a:solidFill>
              </a:rPr>
              <a:t>M. Di Febo, La Quinta Via</a:t>
            </a:r>
          </a:p>
        </p:txBody>
      </p:sp>
      <p:sp>
        <p:nvSpPr>
          <p:cNvPr id="9" name="Segnaposto numero diapositiva 8"/>
          <p:cNvSpPr>
            <a:spLocks noGrp="1"/>
          </p:cNvSpPr>
          <p:nvPr>
            <p:ph type="sldNum" sz="quarter" idx="12"/>
          </p:nvPr>
        </p:nvSpPr>
        <p:spPr/>
        <p:txBody>
          <a:bodyPr/>
          <a:lstStyle/>
          <a:p>
            <a:fld id="{EDF39988-35F4-AF4A-9CEE-32CF4FD04A0B}" type="slidenum">
              <a:rPr lang="it-IT" smtClean="0">
                <a:solidFill>
                  <a:srgbClr val="000000"/>
                </a:solidFill>
              </a:rPr>
              <a:t>45</a:t>
            </a:fld>
            <a:endParaRPr lang="it-IT" dirty="0">
              <a:solidFill>
                <a:srgbClr val="000000"/>
              </a:solidFill>
            </a:endParaRPr>
          </a:p>
        </p:txBody>
      </p:sp>
      <p:sp>
        <p:nvSpPr>
          <p:cNvPr id="2" name="CasellaDiTesto 1">
            <a:extLst>
              <a:ext uri="{FF2B5EF4-FFF2-40B4-BE49-F238E27FC236}">
                <a16:creationId xmlns:a16="http://schemas.microsoft.com/office/drawing/2014/main" id="{FE012FEE-3ACC-9E47-AB7D-EDB9821F82FB}"/>
              </a:ext>
            </a:extLst>
          </p:cNvPr>
          <p:cNvSpPr txBox="1"/>
          <p:nvPr/>
        </p:nvSpPr>
        <p:spPr>
          <a:xfrm>
            <a:off x="2359056" y="486817"/>
            <a:ext cx="6411318" cy="1295868"/>
          </a:xfrm>
          <a:prstGeom prst="rect">
            <a:avLst/>
          </a:prstGeom>
          <a:noFill/>
        </p:spPr>
        <p:txBody>
          <a:bodyPr wrap="square" rtlCol="0">
            <a:spAutoFit/>
          </a:bodyPr>
          <a:lstStyle/>
          <a:p>
            <a:pPr>
              <a:lnSpc>
                <a:spcPct val="150000"/>
              </a:lnSpc>
            </a:pPr>
            <a:r>
              <a:rPr lang="it-IT" dirty="0" err="1"/>
              <a:t>Hegel</a:t>
            </a:r>
            <a:r>
              <a:rPr lang="it-IT" dirty="0"/>
              <a:t>,  in nome della sistematicità immanente dello spirito, inverte la priorità della cosmologia sulla teleologia e rivaluta l’argomento ontologico.</a:t>
            </a:r>
          </a:p>
        </p:txBody>
      </p:sp>
      <p:pic>
        <p:nvPicPr>
          <p:cNvPr id="3" name="Immagine 2">
            <a:extLst>
              <a:ext uri="{FF2B5EF4-FFF2-40B4-BE49-F238E27FC236}">
                <a16:creationId xmlns:a16="http://schemas.microsoft.com/office/drawing/2014/main" id="{B149700F-625C-AD49-8F6E-E760A224843D}"/>
              </a:ext>
            </a:extLst>
          </p:cNvPr>
          <p:cNvPicPr>
            <a:picLocks noChangeAspect="1"/>
          </p:cNvPicPr>
          <p:nvPr/>
        </p:nvPicPr>
        <p:blipFill>
          <a:blip r:embed="rId3"/>
          <a:stretch>
            <a:fillRect/>
          </a:stretch>
        </p:blipFill>
        <p:spPr>
          <a:xfrm>
            <a:off x="226243" y="205033"/>
            <a:ext cx="1989056" cy="1898008"/>
          </a:xfrm>
          <a:prstGeom prst="rect">
            <a:avLst/>
          </a:prstGeom>
        </p:spPr>
      </p:pic>
      <p:sp>
        <p:nvSpPr>
          <p:cNvPr id="4" name="CasellaDiTesto 3">
            <a:extLst>
              <a:ext uri="{FF2B5EF4-FFF2-40B4-BE49-F238E27FC236}">
                <a16:creationId xmlns:a16="http://schemas.microsoft.com/office/drawing/2014/main" id="{3333526D-88AC-5E44-A2C4-731329369414}"/>
              </a:ext>
            </a:extLst>
          </p:cNvPr>
          <p:cNvSpPr txBox="1"/>
          <p:nvPr/>
        </p:nvSpPr>
        <p:spPr>
          <a:xfrm>
            <a:off x="287517" y="2064469"/>
            <a:ext cx="8568965" cy="4204356"/>
          </a:xfrm>
          <a:prstGeom prst="rect">
            <a:avLst/>
          </a:prstGeom>
          <a:noFill/>
        </p:spPr>
        <p:txBody>
          <a:bodyPr wrap="square" rtlCol="0">
            <a:spAutoFit/>
          </a:bodyPr>
          <a:lstStyle/>
          <a:p>
            <a:pPr>
              <a:lnSpc>
                <a:spcPct val="150000"/>
              </a:lnSpc>
            </a:pPr>
            <a:r>
              <a:rPr lang="it-IT" dirty="0"/>
              <a:t>Riguardo alla prova </a:t>
            </a:r>
            <a:r>
              <a:rPr lang="it-IT" b="1" i="1" dirty="0"/>
              <a:t>cosmologica</a:t>
            </a:r>
            <a:r>
              <a:rPr lang="it-IT" dirty="0"/>
              <a:t>, sostenere che il finito e il contingente rimandano ad una causa prima e </a:t>
            </a:r>
            <a:r>
              <a:rPr lang="it-IT" dirty="0" err="1"/>
              <a:t>incausata</a:t>
            </a:r>
            <a:r>
              <a:rPr lang="it-IT" dirty="0"/>
              <a:t> significa comprendere che il finito ha il suo fine nella struttura organica dell’infinito di cui è parte e dal quale emerge, e cioè dello spirito, che da ultimo non è distinguibile dall’esperienza, come pretenderebbe Kant.</a:t>
            </a:r>
          </a:p>
          <a:p>
            <a:pPr>
              <a:lnSpc>
                <a:spcPct val="150000"/>
              </a:lnSpc>
            </a:pPr>
            <a:r>
              <a:rPr lang="it-IT" dirty="0"/>
              <a:t>Riguardo alla prova </a:t>
            </a:r>
            <a:r>
              <a:rPr lang="it-IT" b="1" i="1" dirty="0"/>
              <a:t>teleologica</a:t>
            </a:r>
            <a:r>
              <a:rPr lang="it-IT" dirty="0"/>
              <a:t> essa non fa che mostrare la cosiddetta finalità interna degli enti di natura, la quale va a coincidere con il loro “essere-per” l’intero e il sistema </a:t>
            </a:r>
            <a:r>
              <a:rPr lang="it-IT" i="1" dirty="0"/>
              <a:t>complessivo</a:t>
            </a:r>
            <a:r>
              <a:rPr lang="it-IT" dirty="0"/>
              <a:t> della vitalità.</a:t>
            </a:r>
          </a:p>
          <a:p>
            <a:pPr algn="ctr">
              <a:lnSpc>
                <a:spcPct val="150000"/>
              </a:lnSpc>
            </a:pPr>
            <a:r>
              <a:rPr lang="it-IT" dirty="0"/>
              <a:t>Per l’argomento </a:t>
            </a:r>
            <a:r>
              <a:rPr lang="it-IT" b="1" i="1" dirty="0"/>
              <a:t>ontologico</a:t>
            </a:r>
            <a:r>
              <a:rPr lang="it-IT" dirty="0"/>
              <a:t> vale semplicemente quanto risulta già chiaro in Tommaso: </a:t>
            </a:r>
            <a:r>
              <a:rPr lang="it-IT" i="1" dirty="0"/>
              <a:t>ogni cosa che è sussiste in se stessa o in altra cosa [</a:t>
            </a:r>
            <a:r>
              <a:rPr lang="it-IT" dirty="0"/>
              <a:t>e dunque</a:t>
            </a:r>
            <a:r>
              <a:rPr lang="it-IT" i="1" dirty="0"/>
              <a:t>]</a:t>
            </a:r>
          </a:p>
          <a:p>
            <a:pPr algn="ctr">
              <a:lnSpc>
                <a:spcPct val="150000"/>
              </a:lnSpc>
            </a:pPr>
            <a:r>
              <a:rPr lang="it-IT" i="1" dirty="0"/>
              <a:t>è stabilito che, se esiste qualcosa, esiste […] l’ente a sé</a:t>
            </a:r>
            <a:r>
              <a:rPr lang="it-IT" dirty="0"/>
              <a:t>.</a:t>
            </a:r>
          </a:p>
        </p:txBody>
      </p:sp>
    </p:spTree>
    <p:extLst>
      <p:ext uri="{BB962C8B-B14F-4D97-AF65-F5344CB8AC3E}">
        <p14:creationId xmlns:p14="http://schemas.microsoft.com/office/powerpoint/2010/main" val="104574269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egnaposto piè di pagina 7"/>
          <p:cNvSpPr>
            <a:spLocks noGrp="1"/>
          </p:cNvSpPr>
          <p:nvPr>
            <p:ph type="ftr" sz="quarter" idx="11"/>
          </p:nvPr>
        </p:nvSpPr>
        <p:spPr/>
        <p:txBody>
          <a:bodyPr/>
          <a:lstStyle/>
          <a:p>
            <a:r>
              <a:rPr lang="it-IT" dirty="0">
                <a:solidFill>
                  <a:schemeClr val="tx1"/>
                </a:solidFill>
              </a:rPr>
              <a:t>M. Di Febo, La Quinta Via</a:t>
            </a:r>
          </a:p>
        </p:txBody>
      </p:sp>
      <p:sp>
        <p:nvSpPr>
          <p:cNvPr id="9" name="Segnaposto numero diapositiva 8"/>
          <p:cNvSpPr>
            <a:spLocks noGrp="1"/>
          </p:cNvSpPr>
          <p:nvPr>
            <p:ph type="sldNum" sz="quarter" idx="12"/>
          </p:nvPr>
        </p:nvSpPr>
        <p:spPr/>
        <p:txBody>
          <a:bodyPr/>
          <a:lstStyle/>
          <a:p>
            <a:fld id="{EDF39988-35F4-AF4A-9CEE-32CF4FD04A0B}" type="slidenum">
              <a:rPr lang="it-IT" smtClean="0">
                <a:solidFill>
                  <a:srgbClr val="000000"/>
                </a:solidFill>
              </a:rPr>
              <a:t>46</a:t>
            </a:fld>
            <a:endParaRPr lang="it-IT" dirty="0">
              <a:solidFill>
                <a:srgbClr val="000000"/>
              </a:solidFill>
            </a:endParaRPr>
          </a:p>
        </p:txBody>
      </p:sp>
      <p:pic>
        <p:nvPicPr>
          <p:cNvPr id="2" name="Immagine 1">
            <a:extLst>
              <a:ext uri="{FF2B5EF4-FFF2-40B4-BE49-F238E27FC236}">
                <a16:creationId xmlns:a16="http://schemas.microsoft.com/office/drawing/2014/main" id="{F02BD713-64A7-BE47-92AB-7E0D9E3A9B50}"/>
              </a:ext>
            </a:extLst>
          </p:cNvPr>
          <p:cNvPicPr>
            <a:picLocks noChangeAspect="1"/>
          </p:cNvPicPr>
          <p:nvPr/>
        </p:nvPicPr>
        <p:blipFill>
          <a:blip r:embed="rId3"/>
          <a:stretch>
            <a:fillRect/>
          </a:stretch>
        </p:blipFill>
        <p:spPr>
          <a:xfrm>
            <a:off x="210785" y="162082"/>
            <a:ext cx="1697358" cy="1850540"/>
          </a:xfrm>
          <a:prstGeom prst="rect">
            <a:avLst/>
          </a:prstGeom>
        </p:spPr>
      </p:pic>
      <p:sp>
        <p:nvSpPr>
          <p:cNvPr id="3" name="CasellaDiTesto 2">
            <a:extLst>
              <a:ext uri="{FF2B5EF4-FFF2-40B4-BE49-F238E27FC236}">
                <a16:creationId xmlns:a16="http://schemas.microsoft.com/office/drawing/2014/main" id="{B5AE9A1B-529A-4648-AEC6-74661070003D}"/>
              </a:ext>
            </a:extLst>
          </p:cNvPr>
          <p:cNvSpPr txBox="1"/>
          <p:nvPr/>
        </p:nvSpPr>
        <p:spPr>
          <a:xfrm>
            <a:off x="2413262" y="989815"/>
            <a:ext cx="6519953" cy="646331"/>
          </a:xfrm>
          <a:prstGeom prst="rect">
            <a:avLst/>
          </a:prstGeom>
          <a:noFill/>
        </p:spPr>
        <p:txBody>
          <a:bodyPr wrap="square" rtlCol="0">
            <a:spAutoFit/>
          </a:bodyPr>
          <a:lstStyle/>
          <a:p>
            <a:r>
              <a:rPr lang="it-IT" dirty="0"/>
              <a:t>Dio:</a:t>
            </a:r>
          </a:p>
          <a:p>
            <a:r>
              <a:rPr lang="it-IT" i="1" dirty="0"/>
              <a:t>somma perfetta di ogni qualità semplice</a:t>
            </a:r>
            <a:r>
              <a:rPr lang="it-IT" dirty="0"/>
              <a:t> </a:t>
            </a:r>
            <a:r>
              <a:rPr lang="it-IT" i="1" dirty="0"/>
              <a:t>che sia positiva e assoluta</a:t>
            </a:r>
            <a:endParaRPr lang="it-IT" dirty="0"/>
          </a:p>
        </p:txBody>
      </p:sp>
      <p:sp>
        <p:nvSpPr>
          <p:cNvPr id="4" name="CasellaDiTesto 3">
            <a:extLst>
              <a:ext uri="{FF2B5EF4-FFF2-40B4-BE49-F238E27FC236}">
                <a16:creationId xmlns:a16="http://schemas.microsoft.com/office/drawing/2014/main" id="{9268DBCF-120E-A74C-8B9C-D5DC345D5FC4}"/>
              </a:ext>
            </a:extLst>
          </p:cNvPr>
          <p:cNvSpPr txBox="1"/>
          <p:nvPr/>
        </p:nvSpPr>
        <p:spPr>
          <a:xfrm>
            <a:off x="3431354" y="2651656"/>
            <a:ext cx="3619893" cy="646331"/>
          </a:xfrm>
          <a:prstGeom prst="rect">
            <a:avLst/>
          </a:prstGeom>
          <a:noFill/>
          <a:ln>
            <a:solidFill>
              <a:srgbClr val="002060"/>
            </a:solidFill>
          </a:ln>
        </p:spPr>
        <p:txBody>
          <a:bodyPr wrap="square" rtlCol="0">
            <a:spAutoFit/>
          </a:bodyPr>
          <a:lstStyle/>
          <a:p>
            <a:pPr algn="ctr"/>
            <a:r>
              <a:rPr lang="it-IT" dirty="0"/>
              <a:t>dimostrazione formale dell’esistenza</a:t>
            </a:r>
          </a:p>
          <a:p>
            <a:pPr algn="ctr"/>
            <a:r>
              <a:rPr lang="it-IT" dirty="0"/>
              <a:t>di Dio, in logica modale S5</a:t>
            </a:r>
          </a:p>
        </p:txBody>
      </p:sp>
      <p:sp>
        <p:nvSpPr>
          <p:cNvPr id="5" name="Freccia giù 4">
            <a:extLst>
              <a:ext uri="{FF2B5EF4-FFF2-40B4-BE49-F238E27FC236}">
                <a16:creationId xmlns:a16="http://schemas.microsoft.com/office/drawing/2014/main" id="{8B84F850-1DD8-6241-8EDD-46D8D9ED1DDF}"/>
              </a:ext>
            </a:extLst>
          </p:cNvPr>
          <p:cNvSpPr/>
          <p:nvPr/>
        </p:nvSpPr>
        <p:spPr>
          <a:xfrm>
            <a:off x="4506011" y="1965140"/>
            <a:ext cx="1470581" cy="405352"/>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10" name="Freccia giù 9">
            <a:extLst>
              <a:ext uri="{FF2B5EF4-FFF2-40B4-BE49-F238E27FC236}">
                <a16:creationId xmlns:a16="http://schemas.microsoft.com/office/drawing/2014/main" id="{17DC73C6-0CA4-7C48-BE37-15C7FEDB3C74}"/>
              </a:ext>
            </a:extLst>
          </p:cNvPr>
          <p:cNvSpPr/>
          <p:nvPr/>
        </p:nvSpPr>
        <p:spPr>
          <a:xfrm>
            <a:off x="4506011" y="3628291"/>
            <a:ext cx="1470581" cy="405352"/>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6" name="CasellaDiTesto 5">
            <a:extLst>
              <a:ext uri="{FF2B5EF4-FFF2-40B4-BE49-F238E27FC236}">
                <a16:creationId xmlns:a16="http://schemas.microsoft.com/office/drawing/2014/main" id="{3DDD553B-8B92-7140-B962-3B2B6DBCC229}"/>
              </a:ext>
            </a:extLst>
          </p:cNvPr>
          <p:cNvSpPr txBox="1"/>
          <p:nvPr/>
        </p:nvSpPr>
        <p:spPr>
          <a:xfrm>
            <a:off x="210785" y="2123684"/>
            <a:ext cx="1697358" cy="646331"/>
          </a:xfrm>
          <a:prstGeom prst="rect">
            <a:avLst/>
          </a:prstGeom>
          <a:noFill/>
        </p:spPr>
        <p:txBody>
          <a:bodyPr wrap="square" rtlCol="0">
            <a:spAutoFit/>
          </a:bodyPr>
          <a:lstStyle/>
          <a:p>
            <a:pPr algn="ctr"/>
            <a:r>
              <a:rPr lang="it-IT" i="1" dirty="0"/>
              <a:t>Kurt </a:t>
            </a:r>
            <a:r>
              <a:rPr lang="it-IT" i="1" dirty="0" err="1"/>
              <a:t>Gödel</a:t>
            </a:r>
            <a:r>
              <a:rPr lang="it-IT" i="1" dirty="0"/>
              <a:t> (1906 - 1978)</a:t>
            </a:r>
            <a:endParaRPr lang="it-IT" dirty="0"/>
          </a:p>
        </p:txBody>
      </p:sp>
      <p:sp>
        <p:nvSpPr>
          <p:cNvPr id="7" name="CasellaDiTesto 6">
            <a:extLst>
              <a:ext uri="{FF2B5EF4-FFF2-40B4-BE49-F238E27FC236}">
                <a16:creationId xmlns:a16="http://schemas.microsoft.com/office/drawing/2014/main" id="{C1AF2494-7136-9547-AE62-1C5F6F4B8687}"/>
              </a:ext>
            </a:extLst>
          </p:cNvPr>
          <p:cNvSpPr txBox="1"/>
          <p:nvPr/>
        </p:nvSpPr>
        <p:spPr>
          <a:xfrm>
            <a:off x="3431357" y="4281515"/>
            <a:ext cx="3619892" cy="1077218"/>
          </a:xfrm>
          <a:prstGeom prst="rect">
            <a:avLst/>
          </a:prstGeom>
          <a:noFill/>
        </p:spPr>
        <p:txBody>
          <a:bodyPr wrap="square" rtlCol="0">
            <a:spAutoFit/>
          </a:bodyPr>
          <a:lstStyle/>
          <a:p>
            <a:pPr algn="ctr"/>
            <a:r>
              <a:rPr lang="it-IT" sz="3200" b="1" i="1" dirty="0">
                <a:solidFill>
                  <a:srgbClr val="002060"/>
                </a:solidFill>
              </a:rPr>
              <a:t>Dio esiste necessariamente</a:t>
            </a:r>
            <a:endParaRPr lang="it-IT" sz="3200" dirty="0">
              <a:solidFill>
                <a:srgbClr val="002060"/>
              </a:solidFill>
            </a:endParaRPr>
          </a:p>
        </p:txBody>
      </p:sp>
    </p:spTree>
    <p:extLst>
      <p:ext uri="{BB962C8B-B14F-4D97-AF65-F5344CB8AC3E}">
        <p14:creationId xmlns:p14="http://schemas.microsoft.com/office/powerpoint/2010/main" val="206059204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egnaposto piè di pagina 7"/>
          <p:cNvSpPr>
            <a:spLocks noGrp="1"/>
          </p:cNvSpPr>
          <p:nvPr>
            <p:ph type="ftr" sz="quarter" idx="11"/>
          </p:nvPr>
        </p:nvSpPr>
        <p:spPr/>
        <p:txBody>
          <a:bodyPr/>
          <a:lstStyle/>
          <a:p>
            <a:r>
              <a:rPr lang="it-IT" dirty="0">
                <a:solidFill>
                  <a:schemeClr val="tx1"/>
                </a:solidFill>
              </a:rPr>
              <a:t>M. Di Febo, La Quinta Via</a:t>
            </a:r>
          </a:p>
        </p:txBody>
      </p:sp>
      <p:sp>
        <p:nvSpPr>
          <p:cNvPr id="9" name="Segnaposto numero diapositiva 8"/>
          <p:cNvSpPr>
            <a:spLocks noGrp="1"/>
          </p:cNvSpPr>
          <p:nvPr>
            <p:ph type="sldNum" sz="quarter" idx="12"/>
          </p:nvPr>
        </p:nvSpPr>
        <p:spPr/>
        <p:txBody>
          <a:bodyPr/>
          <a:lstStyle/>
          <a:p>
            <a:fld id="{EDF39988-35F4-AF4A-9CEE-32CF4FD04A0B}" type="slidenum">
              <a:rPr lang="it-IT" smtClean="0">
                <a:solidFill>
                  <a:srgbClr val="000000"/>
                </a:solidFill>
              </a:rPr>
              <a:t>47</a:t>
            </a:fld>
            <a:endParaRPr lang="it-IT" dirty="0">
              <a:solidFill>
                <a:srgbClr val="000000"/>
              </a:solidFill>
            </a:endParaRPr>
          </a:p>
        </p:txBody>
      </p:sp>
      <p:sp>
        <p:nvSpPr>
          <p:cNvPr id="2" name="CasellaDiTesto 1">
            <a:extLst>
              <a:ext uri="{FF2B5EF4-FFF2-40B4-BE49-F238E27FC236}">
                <a16:creationId xmlns:a16="http://schemas.microsoft.com/office/drawing/2014/main" id="{FE5738F9-502A-0F46-AADA-C145DEF7698C}"/>
              </a:ext>
            </a:extLst>
          </p:cNvPr>
          <p:cNvSpPr txBox="1"/>
          <p:nvPr/>
        </p:nvSpPr>
        <p:spPr>
          <a:xfrm>
            <a:off x="358219" y="358219"/>
            <a:ext cx="8408709" cy="5632311"/>
          </a:xfrm>
          <a:prstGeom prst="rect">
            <a:avLst/>
          </a:prstGeom>
          <a:noFill/>
        </p:spPr>
        <p:txBody>
          <a:bodyPr wrap="square" rtlCol="0">
            <a:spAutoFit/>
          </a:bodyPr>
          <a:lstStyle/>
          <a:p>
            <a:r>
              <a:rPr lang="it-IT" dirty="0"/>
              <a:t>Premesso che con la lettera «G» si deve intendere «ente di natura divina», abbiamo:</a:t>
            </a:r>
          </a:p>
          <a:p>
            <a:r>
              <a:rPr lang="it-IT" b="1" dirty="0"/>
              <a:t>Definizioni:</a:t>
            </a:r>
            <a:endParaRPr lang="it-IT" dirty="0"/>
          </a:p>
          <a:p>
            <a:r>
              <a:rPr lang="it-IT" dirty="0"/>
              <a:t>1) Un ente è di natura divina se e soltanto se ha quali proprietà essenziali tutte le proprietà positive e soltanto proprietà positive.</a:t>
            </a:r>
          </a:p>
          <a:p>
            <a:r>
              <a:rPr lang="it-IT" dirty="0"/>
              <a:t>2) A è un'essenza di x se e soltanto se per ogni proprietà B , x include B necessariamente esclusivamente se A implica B.</a:t>
            </a:r>
          </a:p>
          <a:p>
            <a:r>
              <a:rPr lang="it-IT" dirty="0"/>
              <a:t>3) x esiste necessariamente se e soltanto se ogni suo elemento essenziale risulta necessariamente esistente.</a:t>
            </a:r>
          </a:p>
          <a:p>
            <a:r>
              <a:rPr lang="it-IT" b="1" dirty="0"/>
              <a:t>Assiomi:</a:t>
            </a:r>
            <a:endParaRPr lang="it-IT" dirty="0"/>
          </a:p>
          <a:p>
            <a:r>
              <a:rPr lang="it-IT" dirty="0"/>
              <a:t>1) Se una proprietà è positiva, allora la sua negazione non è positiva.</a:t>
            </a:r>
          </a:p>
          <a:p>
            <a:r>
              <a:rPr lang="it-IT" dirty="0"/>
              <a:t>2) Ogni proprietà che include una proprietà positiva è a sua volta positiva.</a:t>
            </a:r>
          </a:p>
          <a:p>
            <a:r>
              <a:rPr lang="it-IT" dirty="0"/>
              <a:t>3) Essere un ente di natura divina è una proprietà positiva.</a:t>
            </a:r>
          </a:p>
          <a:p>
            <a:r>
              <a:rPr lang="it-IT" dirty="0"/>
              <a:t>4) Se una proprietà è positiva, allora </a:t>
            </a:r>
            <a:r>
              <a:rPr lang="it-IT" dirty="0" err="1"/>
              <a:t>é</a:t>
            </a:r>
            <a:r>
              <a:rPr lang="it-IT" dirty="0"/>
              <a:t> necessariamente positiva.</a:t>
            </a:r>
          </a:p>
          <a:p>
            <a:r>
              <a:rPr lang="it-IT" dirty="0"/>
              <a:t>5) L'esistenza necessaria è una proprietà positiva.</a:t>
            </a:r>
          </a:p>
          <a:p>
            <a:r>
              <a:rPr lang="it-IT" b="1" dirty="0"/>
              <a:t>Teoremi:</a:t>
            </a:r>
            <a:endParaRPr lang="it-IT" dirty="0"/>
          </a:p>
          <a:p>
            <a:r>
              <a:rPr lang="it-IT" dirty="0"/>
              <a:t>1) Una proprietà positiva è logicamente consistente [quindi è possibile che esista].</a:t>
            </a:r>
          </a:p>
          <a:p>
            <a:r>
              <a:rPr lang="it-IT" dirty="0"/>
              <a:t>2) Se una cosa è un ente di natura divina, allora la proprietà dell'esistenza è un'essenza di questa cosa [ossia gli appartiene per essenza].</a:t>
            </a:r>
          </a:p>
          <a:p>
            <a:r>
              <a:rPr lang="it-IT" dirty="0"/>
              <a:t>3) Necessariamente esiste qualcosa che è un ente dalla natura divina, ovvero esiste almeno una x tale che x è G.</a:t>
            </a:r>
          </a:p>
        </p:txBody>
      </p:sp>
    </p:spTree>
    <p:extLst>
      <p:ext uri="{BB962C8B-B14F-4D97-AF65-F5344CB8AC3E}">
        <p14:creationId xmlns:p14="http://schemas.microsoft.com/office/powerpoint/2010/main" val="166146618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egnaposto piè di pagina 7"/>
          <p:cNvSpPr>
            <a:spLocks noGrp="1"/>
          </p:cNvSpPr>
          <p:nvPr>
            <p:ph type="ftr" sz="quarter" idx="11"/>
          </p:nvPr>
        </p:nvSpPr>
        <p:spPr/>
        <p:txBody>
          <a:bodyPr/>
          <a:lstStyle/>
          <a:p>
            <a:r>
              <a:rPr lang="it-IT" dirty="0">
                <a:solidFill>
                  <a:schemeClr val="tx1"/>
                </a:solidFill>
              </a:rPr>
              <a:t>M. Di Febo, La Quinta Via</a:t>
            </a:r>
          </a:p>
        </p:txBody>
      </p:sp>
      <p:sp>
        <p:nvSpPr>
          <p:cNvPr id="9" name="Segnaposto numero diapositiva 8"/>
          <p:cNvSpPr>
            <a:spLocks noGrp="1"/>
          </p:cNvSpPr>
          <p:nvPr>
            <p:ph type="sldNum" sz="quarter" idx="12"/>
          </p:nvPr>
        </p:nvSpPr>
        <p:spPr/>
        <p:txBody>
          <a:bodyPr/>
          <a:lstStyle/>
          <a:p>
            <a:fld id="{EDF39988-35F4-AF4A-9CEE-32CF4FD04A0B}" type="slidenum">
              <a:rPr lang="it-IT" smtClean="0">
                <a:solidFill>
                  <a:srgbClr val="000000"/>
                </a:solidFill>
              </a:rPr>
              <a:t>48</a:t>
            </a:fld>
            <a:endParaRPr lang="it-IT" dirty="0">
              <a:solidFill>
                <a:srgbClr val="000000"/>
              </a:solidFill>
            </a:endParaRPr>
          </a:p>
        </p:txBody>
      </p:sp>
      <p:sp>
        <p:nvSpPr>
          <p:cNvPr id="2" name="CasellaDiTesto 1">
            <a:extLst>
              <a:ext uri="{FF2B5EF4-FFF2-40B4-BE49-F238E27FC236}">
                <a16:creationId xmlns:a16="http://schemas.microsoft.com/office/drawing/2014/main" id="{7B50C80B-4725-684D-9F80-4580289242C1}"/>
              </a:ext>
            </a:extLst>
          </p:cNvPr>
          <p:cNvSpPr txBox="1"/>
          <p:nvPr/>
        </p:nvSpPr>
        <p:spPr>
          <a:xfrm>
            <a:off x="273377" y="235669"/>
            <a:ext cx="8568965" cy="5632311"/>
          </a:xfrm>
          <a:prstGeom prst="rect">
            <a:avLst/>
          </a:prstGeom>
          <a:noFill/>
        </p:spPr>
        <p:txBody>
          <a:bodyPr wrap="square" rtlCol="0">
            <a:spAutoFit/>
          </a:bodyPr>
          <a:lstStyle/>
          <a:p>
            <a:r>
              <a:rPr lang="it-IT" b="1" dirty="0"/>
              <a:t>Dimostrazioni:</a:t>
            </a:r>
            <a:endParaRPr lang="it-IT" dirty="0"/>
          </a:p>
          <a:p>
            <a:pPr algn="ctr"/>
            <a:r>
              <a:rPr lang="it-IT" dirty="0"/>
              <a:t>Prima dimostrazione:</a:t>
            </a:r>
          </a:p>
          <a:p>
            <a:r>
              <a:rPr lang="it-IT" dirty="0"/>
              <a:t>a. Se G è un ente di natura divina, allora [definizione 1] possiede tutte le proprietà positive e soltanto proprietà positive.</a:t>
            </a:r>
          </a:p>
          <a:p>
            <a:r>
              <a:rPr lang="it-IT" dirty="0"/>
              <a:t>b. Ma G è un ente di natura divina.</a:t>
            </a:r>
          </a:p>
          <a:p>
            <a:r>
              <a:rPr lang="it-IT" dirty="0"/>
              <a:t>c. Dunque, G possiede tutte le proprietà positive e soltanto proprietà positive.</a:t>
            </a:r>
          </a:p>
          <a:p>
            <a:pPr algn="ctr"/>
            <a:r>
              <a:rPr lang="it-IT" dirty="0"/>
              <a:t>Seconda dimostrazione:</a:t>
            </a:r>
          </a:p>
          <a:p>
            <a:r>
              <a:rPr lang="it-IT" dirty="0"/>
              <a:t>a. Se G è un ente di natura divina, allora [assioma 3] è una proprietà positiva.</a:t>
            </a:r>
          </a:p>
          <a:p>
            <a:r>
              <a:rPr lang="it-IT" dirty="0"/>
              <a:t>b. Ma G è un ente di natura divina.</a:t>
            </a:r>
          </a:p>
          <a:p>
            <a:r>
              <a:rPr lang="it-IT" dirty="0"/>
              <a:t>c. Dunque, G è una proprietà positiva.</a:t>
            </a:r>
          </a:p>
          <a:p>
            <a:pPr algn="ctr"/>
            <a:r>
              <a:rPr lang="it-IT" dirty="0"/>
              <a:t>Terza dimostrazione:</a:t>
            </a:r>
          </a:p>
          <a:p>
            <a:r>
              <a:rPr lang="it-IT" dirty="0"/>
              <a:t>a. Se G è una proprietà positiva, allora [assioma 4] è necessariamente una proprietà positiva.</a:t>
            </a:r>
          </a:p>
          <a:p>
            <a:r>
              <a:rPr lang="it-IT" dirty="0"/>
              <a:t>b. Ma G è una proprietà positiva [seconda dimostrazione].</a:t>
            </a:r>
          </a:p>
          <a:p>
            <a:r>
              <a:rPr lang="it-IT" dirty="0"/>
              <a:t>c. Dunque, G è necessariamente una proprietà positiva.</a:t>
            </a:r>
          </a:p>
          <a:p>
            <a:pPr algn="ctr"/>
            <a:r>
              <a:rPr lang="it-IT" dirty="0"/>
              <a:t>Quarta dimostrazione:</a:t>
            </a:r>
          </a:p>
          <a:p>
            <a:r>
              <a:rPr lang="it-IT" dirty="0"/>
              <a:t>a. Se G possiede tutte le proprietà positive, allora [assioma 5] possiede anche l'esistenza necessaria in quanto è una proprietà positiva.</a:t>
            </a:r>
          </a:p>
          <a:p>
            <a:r>
              <a:rPr lang="it-IT" dirty="0"/>
              <a:t>b. G possiede tutte le proprietà positive [prima dimostrazione].</a:t>
            </a:r>
          </a:p>
          <a:p>
            <a:r>
              <a:rPr lang="it-IT" dirty="0"/>
              <a:t>c. Dunque, G possiede anche l'esistenza necessaria.</a:t>
            </a:r>
          </a:p>
        </p:txBody>
      </p:sp>
    </p:spTree>
    <p:extLst>
      <p:ext uri="{BB962C8B-B14F-4D97-AF65-F5344CB8AC3E}">
        <p14:creationId xmlns:p14="http://schemas.microsoft.com/office/powerpoint/2010/main" val="372544922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egnaposto piè di pagina 7"/>
          <p:cNvSpPr>
            <a:spLocks noGrp="1"/>
          </p:cNvSpPr>
          <p:nvPr>
            <p:ph type="ftr" sz="quarter" idx="11"/>
          </p:nvPr>
        </p:nvSpPr>
        <p:spPr/>
        <p:txBody>
          <a:bodyPr/>
          <a:lstStyle/>
          <a:p>
            <a:r>
              <a:rPr lang="it-IT" dirty="0">
                <a:solidFill>
                  <a:schemeClr val="tx1"/>
                </a:solidFill>
              </a:rPr>
              <a:t>M. Di Febo, La Quinta Via</a:t>
            </a:r>
          </a:p>
        </p:txBody>
      </p:sp>
      <p:sp>
        <p:nvSpPr>
          <p:cNvPr id="9" name="Segnaposto numero diapositiva 8"/>
          <p:cNvSpPr>
            <a:spLocks noGrp="1"/>
          </p:cNvSpPr>
          <p:nvPr>
            <p:ph type="sldNum" sz="quarter" idx="12"/>
          </p:nvPr>
        </p:nvSpPr>
        <p:spPr/>
        <p:txBody>
          <a:bodyPr/>
          <a:lstStyle/>
          <a:p>
            <a:fld id="{EDF39988-35F4-AF4A-9CEE-32CF4FD04A0B}" type="slidenum">
              <a:rPr lang="it-IT" smtClean="0">
                <a:solidFill>
                  <a:srgbClr val="000000"/>
                </a:solidFill>
              </a:rPr>
              <a:t>49</a:t>
            </a:fld>
            <a:endParaRPr lang="it-IT" dirty="0">
              <a:solidFill>
                <a:srgbClr val="000000"/>
              </a:solidFill>
            </a:endParaRPr>
          </a:p>
        </p:txBody>
      </p:sp>
      <p:sp>
        <p:nvSpPr>
          <p:cNvPr id="2" name="CasellaDiTesto 1">
            <a:extLst>
              <a:ext uri="{FF2B5EF4-FFF2-40B4-BE49-F238E27FC236}">
                <a16:creationId xmlns:a16="http://schemas.microsoft.com/office/drawing/2014/main" id="{292BB771-33BD-2347-87DC-9F37ED062716}"/>
              </a:ext>
            </a:extLst>
          </p:cNvPr>
          <p:cNvSpPr txBox="1"/>
          <p:nvPr/>
        </p:nvSpPr>
        <p:spPr>
          <a:xfrm>
            <a:off x="358219" y="301657"/>
            <a:ext cx="8399282" cy="5866350"/>
          </a:xfrm>
          <a:prstGeom prst="rect">
            <a:avLst/>
          </a:prstGeom>
          <a:noFill/>
        </p:spPr>
        <p:txBody>
          <a:bodyPr wrap="square" rtlCol="0">
            <a:spAutoFit/>
          </a:bodyPr>
          <a:lstStyle/>
          <a:p>
            <a:pPr algn="ctr">
              <a:lnSpc>
                <a:spcPct val="150000"/>
              </a:lnSpc>
            </a:pPr>
            <a:r>
              <a:rPr lang="it-IT" dirty="0"/>
              <a:t>Quinta dimostrazione:</a:t>
            </a:r>
          </a:p>
          <a:p>
            <a:pPr>
              <a:lnSpc>
                <a:spcPct val="150000"/>
              </a:lnSpc>
            </a:pPr>
            <a:r>
              <a:rPr lang="it-IT" dirty="0"/>
              <a:t>a. Se G è un ente di natura divina, allora [teorema 2] la proprietà dell'esistenza gli appartiene per essenza.</a:t>
            </a:r>
          </a:p>
          <a:p>
            <a:pPr>
              <a:lnSpc>
                <a:spcPct val="150000"/>
              </a:lnSpc>
            </a:pPr>
            <a:r>
              <a:rPr lang="it-IT" dirty="0"/>
              <a:t>b. Ma G è un ente di natura divina.</a:t>
            </a:r>
          </a:p>
          <a:p>
            <a:pPr>
              <a:lnSpc>
                <a:spcPct val="150000"/>
              </a:lnSpc>
            </a:pPr>
            <a:r>
              <a:rPr lang="it-IT" dirty="0"/>
              <a:t>c. Dunque, a G appartiene per essenza la proprietà dell'esistenza.</a:t>
            </a:r>
          </a:p>
          <a:p>
            <a:pPr algn="ctr">
              <a:lnSpc>
                <a:spcPct val="150000"/>
              </a:lnSpc>
            </a:pPr>
            <a:r>
              <a:rPr lang="it-IT" dirty="0"/>
              <a:t>Sesta dimostrazione:</a:t>
            </a:r>
          </a:p>
          <a:p>
            <a:pPr>
              <a:lnSpc>
                <a:spcPct val="150000"/>
              </a:lnSpc>
            </a:pPr>
            <a:r>
              <a:rPr lang="it-IT" dirty="0"/>
              <a:t>a. Se G è una proprietà positiva, allora [teorema 1] è logicamente consistente.</a:t>
            </a:r>
          </a:p>
          <a:p>
            <a:pPr>
              <a:lnSpc>
                <a:spcPct val="150000"/>
              </a:lnSpc>
            </a:pPr>
            <a:r>
              <a:rPr lang="it-IT" dirty="0"/>
              <a:t>b. Ma G è una proprietà positiva [seconda dimostrazione].</a:t>
            </a:r>
          </a:p>
          <a:p>
            <a:pPr>
              <a:lnSpc>
                <a:spcPct val="150000"/>
              </a:lnSpc>
            </a:pPr>
            <a:r>
              <a:rPr lang="it-IT" dirty="0"/>
              <a:t>c. Dunque, G è logicamente consistente [ossia è possibile].</a:t>
            </a:r>
          </a:p>
          <a:p>
            <a:pPr algn="ctr">
              <a:lnSpc>
                <a:spcPct val="150000"/>
              </a:lnSpc>
            </a:pPr>
            <a:r>
              <a:rPr lang="it-IT" dirty="0"/>
              <a:t>Settima dimostrazione:</a:t>
            </a:r>
          </a:p>
          <a:p>
            <a:pPr>
              <a:lnSpc>
                <a:spcPct val="150000"/>
              </a:lnSpc>
            </a:pPr>
            <a:r>
              <a:rPr lang="it-IT" dirty="0"/>
              <a:t>a. Se G è consistente, allora esiste necessariamente [in base alla quinta dimostrazione, la proprietà positiva dell'esistenza gli appartiene infatti per essenza].</a:t>
            </a:r>
          </a:p>
          <a:p>
            <a:pPr>
              <a:lnSpc>
                <a:spcPct val="150000"/>
              </a:lnSpc>
            </a:pPr>
            <a:r>
              <a:rPr lang="it-IT" dirty="0"/>
              <a:t>b. Ma G è consistente [sesta dimostrazione].</a:t>
            </a:r>
          </a:p>
          <a:p>
            <a:pPr>
              <a:lnSpc>
                <a:spcPct val="150000"/>
              </a:lnSpc>
            </a:pPr>
            <a:r>
              <a:rPr lang="it-IT" dirty="0"/>
              <a:t>c. </a:t>
            </a:r>
            <a:r>
              <a:rPr lang="it-IT" b="1" i="1" dirty="0"/>
              <a:t>Dunque, G esiste necessariamente</a:t>
            </a:r>
            <a:r>
              <a:rPr lang="it-IT" dirty="0"/>
              <a:t>.</a:t>
            </a:r>
          </a:p>
        </p:txBody>
      </p:sp>
    </p:spTree>
    <p:extLst>
      <p:ext uri="{BB962C8B-B14F-4D97-AF65-F5344CB8AC3E}">
        <p14:creationId xmlns:p14="http://schemas.microsoft.com/office/powerpoint/2010/main" val="37637334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egnaposto piè di pagina 7"/>
          <p:cNvSpPr>
            <a:spLocks noGrp="1"/>
          </p:cNvSpPr>
          <p:nvPr>
            <p:ph type="ftr" sz="quarter" idx="11"/>
          </p:nvPr>
        </p:nvSpPr>
        <p:spPr/>
        <p:txBody>
          <a:bodyPr/>
          <a:lstStyle/>
          <a:p>
            <a:r>
              <a:rPr lang="it-IT" dirty="0">
                <a:solidFill>
                  <a:schemeClr val="tx1"/>
                </a:solidFill>
              </a:rPr>
              <a:t>M. Di Febo, La Quinta Via</a:t>
            </a:r>
          </a:p>
        </p:txBody>
      </p:sp>
      <p:sp>
        <p:nvSpPr>
          <p:cNvPr id="9" name="Segnaposto numero diapositiva 8"/>
          <p:cNvSpPr>
            <a:spLocks noGrp="1"/>
          </p:cNvSpPr>
          <p:nvPr>
            <p:ph type="sldNum" sz="quarter" idx="12"/>
          </p:nvPr>
        </p:nvSpPr>
        <p:spPr/>
        <p:txBody>
          <a:bodyPr/>
          <a:lstStyle/>
          <a:p>
            <a:fld id="{EDF39988-35F4-AF4A-9CEE-32CF4FD04A0B}" type="slidenum">
              <a:rPr lang="it-IT" smtClean="0">
                <a:solidFill>
                  <a:srgbClr val="000000"/>
                </a:solidFill>
              </a:rPr>
              <a:t>5</a:t>
            </a:fld>
            <a:endParaRPr lang="it-IT" dirty="0">
              <a:solidFill>
                <a:srgbClr val="000000"/>
              </a:solidFill>
            </a:endParaRPr>
          </a:p>
        </p:txBody>
      </p:sp>
      <p:pic>
        <p:nvPicPr>
          <p:cNvPr id="2" name="Immagine 1" descr="Disputatio.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2837" y="506023"/>
            <a:ext cx="3170670" cy="2954488"/>
          </a:xfrm>
          <a:prstGeom prst="rect">
            <a:avLst/>
          </a:prstGeom>
        </p:spPr>
      </p:pic>
      <p:sp>
        <p:nvSpPr>
          <p:cNvPr id="3" name="CasellaDiTesto 2"/>
          <p:cNvSpPr txBox="1"/>
          <p:nvPr/>
        </p:nvSpPr>
        <p:spPr>
          <a:xfrm>
            <a:off x="552837" y="3742913"/>
            <a:ext cx="8308532" cy="2308324"/>
          </a:xfrm>
          <a:prstGeom prst="rect">
            <a:avLst/>
          </a:prstGeom>
          <a:noFill/>
        </p:spPr>
        <p:txBody>
          <a:bodyPr wrap="square" rtlCol="0">
            <a:spAutoFit/>
          </a:bodyPr>
          <a:lstStyle/>
          <a:p>
            <a:r>
              <a:rPr lang="it-IT" dirty="0">
                <a:solidFill>
                  <a:srgbClr val="000090"/>
                </a:solidFill>
              </a:rPr>
              <a:t>Quaestio I, Articolo 6</a:t>
            </a:r>
          </a:p>
          <a:p>
            <a:r>
              <a:rPr lang="it-IT" b="1" dirty="0">
                <a:solidFill>
                  <a:srgbClr val="000090"/>
                </a:solidFill>
              </a:rPr>
              <a:t>Questa dottrina (</a:t>
            </a:r>
            <a:r>
              <a:rPr lang="it-IT" b="1" i="1" dirty="0">
                <a:solidFill>
                  <a:srgbClr val="000090"/>
                </a:solidFill>
              </a:rPr>
              <a:t>la teologia</a:t>
            </a:r>
            <a:r>
              <a:rPr lang="it-IT" b="1" dirty="0">
                <a:solidFill>
                  <a:srgbClr val="000090"/>
                </a:solidFill>
              </a:rPr>
              <a:t>) è sapienza?</a:t>
            </a:r>
            <a:endParaRPr lang="it-IT" dirty="0">
              <a:solidFill>
                <a:srgbClr val="000090"/>
              </a:solidFill>
            </a:endParaRPr>
          </a:p>
          <a:p>
            <a:endParaRPr lang="it-IT" dirty="0">
              <a:solidFill>
                <a:srgbClr val="000090"/>
              </a:solidFill>
            </a:endParaRPr>
          </a:p>
          <a:p>
            <a:r>
              <a:rPr lang="it-IT" dirty="0">
                <a:solidFill>
                  <a:srgbClr val="000090"/>
                </a:solidFill>
              </a:rPr>
              <a:t>Quaestio I Articolo 7</a:t>
            </a:r>
          </a:p>
          <a:p>
            <a:r>
              <a:rPr lang="it-IT" b="1" dirty="0">
                <a:solidFill>
                  <a:srgbClr val="000090"/>
                </a:solidFill>
              </a:rPr>
              <a:t>Dio è il soggetto di studio di questa scienza?</a:t>
            </a:r>
            <a:endParaRPr lang="it-IT" dirty="0">
              <a:solidFill>
                <a:srgbClr val="000090"/>
              </a:solidFill>
            </a:endParaRPr>
          </a:p>
          <a:p>
            <a:endParaRPr lang="it-IT" dirty="0">
              <a:solidFill>
                <a:srgbClr val="000090"/>
              </a:solidFill>
            </a:endParaRPr>
          </a:p>
          <a:p>
            <a:r>
              <a:rPr lang="it-IT" dirty="0">
                <a:solidFill>
                  <a:srgbClr val="000090"/>
                </a:solidFill>
              </a:rPr>
              <a:t>Quaestio I Articolo 8</a:t>
            </a:r>
          </a:p>
          <a:p>
            <a:r>
              <a:rPr lang="it-IT" b="1" dirty="0">
                <a:solidFill>
                  <a:srgbClr val="000090"/>
                </a:solidFill>
              </a:rPr>
              <a:t>Questa dottrina procede con argomentazioni razionali?</a:t>
            </a:r>
            <a:endParaRPr lang="it-IT" dirty="0">
              <a:solidFill>
                <a:srgbClr val="000090"/>
              </a:solidFill>
            </a:endParaRPr>
          </a:p>
        </p:txBody>
      </p:sp>
      <p:sp>
        <p:nvSpPr>
          <p:cNvPr id="4" name="CasellaDiTesto 3"/>
          <p:cNvSpPr txBox="1"/>
          <p:nvPr/>
        </p:nvSpPr>
        <p:spPr>
          <a:xfrm>
            <a:off x="5147484" y="1375930"/>
            <a:ext cx="2368895" cy="584776"/>
          </a:xfrm>
          <a:prstGeom prst="rect">
            <a:avLst/>
          </a:prstGeom>
          <a:noFill/>
        </p:spPr>
        <p:txBody>
          <a:bodyPr wrap="none" rtlCol="0">
            <a:spAutoFit/>
          </a:bodyPr>
          <a:lstStyle/>
          <a:p>
            <a:r>
              <a:rPr lang="it-IT" sz="3200" b="1" i="1" dirty="0"/>
              <a:t>DISPUTATIO</a:t>
            </a:r>
          </a:p>
        </p:txBody>
      </p:sp>
    </p:spTree>
    <p:extLst>
      <p:ext uri="{BB962C8B-B14F-4D97-AF65-F5344CB8AC3E}">
        <p14:creationId xmlns:p14="http://schemas.microsoft.com/office/powerpoint/2010/main" val="71948380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egnaposto piè di pagina 7"/>
          <p:cNvSpPr>
            <a:spLocks noGrp="1"/>
          </p:cNvSpPr>
          <p:nvPr>
            <p:ph type="ftr" sz="quarter" idx="11"/>
          </p:nvPr>
        </p:nvSpPr>
        <p:spPr/>
        <p:txBody>
          <a:bodyPr/>
          <a:lstStyle/>
          <a:p>
            <a:r>
              <a:rPr lang="it-IT" dirty="0">
                <a:solidFill>
                  <a:schemeClr val="tx1"/>
                </a:solidFill>
              </a:rPr>
              <a:t>M. Di Febo, La Quinta Via</a:t>
            </a:r>
          </a:p>
        </p:txBody>
      </p:sp>
      <p:sp>
        <p:nvSpPr>
          <p:cNvPr id="9" name="Segnaposto numero diapositiva 8"/>
          <p:cNvSpPr>
            <a:spLocks noGrp="1"/>
          </p:cNvSpPr>
          <p:nvPr>
            <p:ph type="sldNum" sz="quarter" idx="12"/>
          </p:nvPr>
        </p:nvSpPr>
        <p:spPr/>
        <p:txBody>
          <a:bodyPr/>
          <a:lstStyle/>
          <a:p>
            <a:fld id="{EDF39988-35F4-AF4A-9CEE-32CF4FD04A0B}" type="slidenum">
              <a:rPr lang="it-IT" smtClean="0">
                <a:solidFill>
                  <a:srgbClr val="000000"/>
                </a:solidFill>
              </a:rPr>
              <a:t>50</a:t>
            </a:fld>
            <a:endParaRPr lang="it-IT" dirty="0">
              <a:solidFill>
                <a:srgbClr val="000000"/>
              </a:solidFill>
            </a:endParaRPr>
          </a:p>
        </p:txBody>
      </p:sp>
      <p:sp>
        <p:nvSpPr>
          <p:cNvPr id="2" name="CasellaDiTesto 1"/>
          <p:cNvSpPr txBox="1"/>
          <p:nvPr/>
        </p:nvSpPr>
        <p:spPr>
          <a:xfrm>
            <a:off x="230915" y="435055"/>
            <a:ext cx="8659319" cy="4216539"/>
          </a:xfrm>
          <a:prstGeom prst="rect">
            <a:avLst/>
          </a:prstGeom>
          <a:noFill/>
        </p:spPr>
        <p:txBody>
          <a:bodyPr wrap="square" rtlCol="0">
            <a:spAutoFit/>
          </a:bodyPr>
          <a:lstStyle/>
          <a:p>
            <a:pPr>
              <a:lnSpc>
                <a:spcPct val="120000"/>
              </a:lnSpc>
            </a:pPr>
            <a:r>
              <a:rPr lang="it-IT" sz="2000" dirty="0">
                <a:solidFill>
                  <a:srgbClr val="000090"/>
                </a:solidFill>
              </a:rPr>
              <a:t>Chiave dell'argomentazione </a:t>
            </a:r>
            <a:r>
              <a:rPr lang="it-IT" sz="2000" dirty="0" err="1">
                <a:solidFill>
                  <a:srgbClr val="000090"/>
                </a:solidFill>
              </a:rPr>
              <a:t>gödeliana</a:t>
            </a:r>
            <a:endParaRPr lang="it-IT" sz="2000" dirty="0">
              <a:solidFill>
                <a:srgbClr val="000090"/>
              </a:solidFill>
            </a:endParaRPr>
          </a:p>
          <a:p>
            <a:pPr algn="ctr">
              <a:lnSpc>
                <a:spcPct val="120000"/>
              </a:lnSpc>
            </a:pPr>
            <a:r>
              <a:rPr lang="it-IT" sz="2000" dirty="0">
                <a:solidFill>
                  <a:srgbClr val="000090"/>
                </a:solidFill>
              </a:rPr>
              <a:t>Dio è l'insieme di tutte le perfezioni possibili (</a:t>
            </a:r>
            <a:r>
              <a:rPr lang="it-IT" sz="2000" i="1" dirty="0">
                <a:solidFill>
                  <a:srgbClr val="000090"/>
                </a:solidFill>
              </a:rPr>
              <a:t>proprietà positive</a:t>
            </a:r>
            <a:r>
              <a:rPr lang="it-IT" sz="2000" dirty="0">
                <a:solidFill>
                  <a:srgbClr val="000090"/>
                </a:solidFill>
              </a:rPr>
              <a:t>)</a:t>
            </a:r>
          </a:p>
          <a:p>
            <a:pPr>
              <a:lnSpc>
                <a:spcPct val="120000"/>
              </a:lnSpc>
            </a:pPr>
            <a:endParaRPr lang="it-IT" sz="2000" dirty="0">
              <a:solidFill>
                <a:srgbClr val="000090"/>
              </a:solidFill>
            </a:endParaRPr>
          </a:p>
          <a:p>
            <a:pPr>
              <a:lnSpc>
                <a:spcPct val="120000"/>
              </a:lnSpc>
            </a:pPr>
            <a:r>
              <a:rPr lang="it-IT" sz="2000" dirty="0">
                <a:solidFill>
                  <a:srgbClr val="000090"/>
                </a:solidFill>
              </a:rPr>
              <a:t>Condizioni (o assiomi) di partenza:</a:t>
            </a:r>
            <a:endParaRPr lang="it-IT" sz="2000" dirty="0">
              <a:solidFill>
                <a:srgbClr val="000090"/>
              </a:solidFill>
              <a:effectLst/>
            </a:endParaRPr>
          </a:p>
          <a:p>
            <a:pPr marL="285750" indent="-285750">
              <a:lnSpc>
                <a:spcPct val="120000"/>
              </a:lnSpc>
              <a:buFont typeface="Arial"/>
              <a:buChar char="•"/>
            </a:pPr>
            <a:r>
              <a:rPr lang="it-IT" sz="2400" i="1" dirty="0">
                <a:solidFill>
                  <a:srgbClr val="000090"/>
                </a:solidFill>
              </a:rPr>
              <a:t>la proprietà vuota</a:t>
            </a:r>
            <a:r>
              <a:rPr lang="it-IT" sz="2400" dirty="0">
                <a:solidFill>
                  <a:srgbClr val="000090"/>
                </a:solidFill>
              </a:rPr>
              <a:t> </a:t>
            </a:r>
            <a:r>
              <a:rPr lang="it-IT" sz="2400" i="1" dirty="0">
                <a:solidFill>
                  <a:srgbClr val="000090"/>
                </a:solidFill>
              </a:rPr>
              <a:t>non è una proprietà positiva</a:t>
            </a:r>
            <a:r>
              <a:rPr lang="it-IT" sz="2400" dirty="0">
                <a:solidFill>
                  <a:srgbClr val="000090"/>
                </a:solidFill>
              </a:rPr>
              <a:t>;</a:t>
            </a:r>
            <a:endParaRPr lang="it-IT" sz="2400" dirty="0">
              <a:solidFill>
                <a:srgbClr val="000090"/>
              </a:solidFill>
              <a:effectLst/>
            </a:endParaRPr>
          </a:p>
          <a:p>
            <a:pPr marL="285750" indent="-285750">
              <a:lnSpc>
                <a:spcPct val="120000"/>
              </a:lnSpc>
              <a:buFont typeface="Arial"/>
              <a:buChar char="•"/>
            </a:pPr>
            <a:r>
              <a:rPr lang="it-IT" sz="2400" i="1" dirty="0">
                <a:solidFill>
                  <a:srgbClr val="000090"/>
                </a:solidFill>
              </a:rPr>
              <a:t>l'intersezione di due proprietà positive è una proprietà positiva</a:t>
            </a:r>
            <a:r>
              <a:rPr lang="it-IT" sz="2400" dirty="0">
                <a:solidFill>
                  <a:srgbClr val="000090"/>
                </a:solidFill>
              </a:rPr>
              <a:t>;</a:t>
            </a:r>
            <a:endParaRPr lang="it-IT" sz="2400" dirty="0">
              <a:solidFill>
                <a:srgbClr val="000090"/>
              </a:solidFill>
              <a:effectLst/>
            </a:endParaRPr>
          </a:p>
          <a:p>
            <a:pPr marL="285750" indent="-285750">
              <a:lnSpc>
                <a:spcPct val="120000"/>
              </a:lnSpc>
              <a:buFont typeface="Arial"/>
              <a:buChar char="•"/>
            </a:pPr>
            <a:r>
              <a:rPr lang="it-IT" sz="2400" i="1" dirty="0">
                <a:solidFill>
                  <a:srgbClr val="000090"/>
                </a:solidFill>
              </a:rPr>
              <a:t>data una proprietà non vuota, o la proprietà stessa o la sua complementare è positiva</a:t>
            </a:r>
            <a:r>
              <a:rPr lang="it-IT" sz="2400" dirty="0">
                <a:solidFill>
                  <a:srgbClr val="000090"/>
                </a:solidFill>
              </a:rPr>
              <a:t>;</a:t>
            </a:r>
            <a:endParaRPr lang="it-IT" sz="2400" dirty="0">
              <a:solidFill>
                <a:srgbClr val="000090"/>
              </a:solidFill>
              <a:effectLst/>
            </a:endParaRPr>
          </a:p>
          <a:p>
            <a:pPr marL="285750" indent="-285750">
              <a:lnSpc>
                <a:spcPct val="120000"/>
              </a:lnSpc>
              <a:buFont typeface="Arial"/>
              <a:buChar char="•"/>
            </a:pPr>
            <a:r>
              <a:rPr lang="it-IT" sz="2400" i="1" dirty="0">
                <a:solidFill>
                  <a:srgbClr val="000090"/>
                </a:solidFill>
              </a:rPr>
              <a:t>una proprietà maggiore</a:t>
            </a:r>
            <a:r>
              <a:rPr lang="it-IT" sz="2400" dirty="0">
                <a:solidFill>
                  <a:srgbClr val="000090"/>
                </a:solidFill>
              </a:rPr>
              <a:t> </a:t>
            </a:r>
            <a:r>
              <a:rPr lang="it-IT" sz="2400" i="1" dirty="0">
                <a:solidFill>
                  <a:srgbClr val="000090"/>
                </a:solidFill>
              </a:rPr>
              <a:t>di una proprietà positiva è positiva</a:t>
            </a:r>
            <a:r>
              <a:rPr lang="it-IT" sz="2400" dirty="0">
                <a:solidFill>
                  <a:srgbClr val="000090"/>
                </a:solidFill>
              </a:rPr>
              <a:t>.</a:t>
            </a:r>
            <a:endParaRPr lang="it-IT" sz="2400" dirty="0">
              <a:solidFill>
                <a:srgbClr val="000090"/>
              </a:solidFill>
              <a:effectLst/>
            </a:endParaRPr>
          </a:p>
          <a:p>
            <a:pPr>
              <a:lnSpc>
                <a:spcPct val="120000"/>
              </a:lnSpc>
            </a:pPr>
            <a:endParaRPr lang="it-IT" sz="2400" dirty="0">
              <a:solidFill>
                <a:srgbClr val="000090"/>
              </a:solidFill>
            </a:endParaRPr>
          </a:p>
        </p:txBody>
      </p:sp>
    </p:spTree>
    <p:extLst>
      <p:ext uri="{BB962C8B-B14F-4D97-AF65-F5344CB8AC3E}">
        <p14:creationId xmlns:p14="http://schemas.microsoft.com/office/powerpoint/2010/main" val="229563490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egnaposto piè di pagina 7"/>
          <p:cNvSpPr>
            <a:spLocks noGrp="1"/>
          </p:cNvSpPr>
          <p:nvPr>
            <p:ph type="ftr" sz="quarter" idx="11"/>
          </p:nvPr>
        </p:nvSpPr>
        <p:spPr/>
        <p:txBody>
          <a:bodyPr/>
          <a:lstStyle/>
          <a:p>
            <a:r>
              <a:rPr lang="it-IT" dirty="0">
                <a:solidFill>
                  <a:schemeClr val="tx1"/>
                </a:solidFill>
              </a:rPr>
              <a:t>M. Di Febo, La Quinta Via</a:t>
            </a:r>
          </a:p>
        </p:txBody>
      </p:sp>
      <p:sp>
        <p:nvSpPr>
          <p:cNvPr id="9" name="Segnaposto numero diapositiva 8"/>
          <p:cNvSpPr>
            <a:spLocks noGrp="1"/>
          </p:cNvSpPr>
          <p:nvPr>
            <p:ph type="sldNum" sz="quarter" idx="12"/>
          </p:nvPr>
        </p:nvSpPr>
        <p:spPr/>
        <p:txBody>
          <a:bodyPr/>
          <a:lstStyle/>
          <a:p>
            <a:fld id="{EDF39988-35F4-AF4A-9CEE-32CF4FD04A0B}" type="slidenum">
              <a:rPr lang="it-IT" smtClean="0">
                <a:solidFill>
                  <a:srgbClr val="000000"/>
                </a:solidFill>
              </a:rPr>
              <a:t>51</a:t>
            </a:fld>
            <a:endParaRPr lang="it-IT" dirty="0">
              <a:solidFill>
                <a:srgbClr val="000000"/>
              </a:solidFill>
            </a:endParaRPr>
          </a:p>
        </p:txBody>
      </p:sp>
      <p:sp>
        <p:nvSpPr>
          <p:cNvPr id="2" name="CasellaDiTesto 1"/>
          <p:cNvSpPr txBox="1"/>
          <p:nvPr/>
        </p:nvSpPr>
        <p:spPr>
          <a:xfrm>
            <a:off x="423320" y="411538"/>
            <a:ext cx="8148904" cy="5220019"/>
          </a:xfrm>
          <a:prstGeom prst="rect">
            <a:avLst/>
          </a:prstGeom>
          <a:noFill/>
        </p:spPr>
        <p:txBody>
          <a:bodyPr wrap="square" rtlCol="0">
            <a:spAutoFit/>
          </a:bodyPr>
          <a:lstStyle/>
          <a:p>
            <a:pPr>
              <a:lnSpc>
                <a:spcPct val="150000"/>
              </a:lnSpc>
            </a:pPr>
            <a:r>
              <a:rPr lang="it-IT" dirty="0"/>
              <a:t>Definizione di  </a:t>
            </a:r>
            <a:r>
              <a:rPr lang="it-IT" i="1" dirty="0"/>
              <a:t>Dio</a:t>
            </a:r>
            <a:r>
              <a:rPr lang="it-IT" dirty="0"/>
              <a:t>:</a:t>
            </a:r>
          </a:p>
          <a:p>
            <a:pPr algn="ctr">
              <a:lnSpc>
                <a:spcPct val="150000"/>
              </a:lnSpc>
            </a:pPr>
            <a:r>
              <a:rPr lang="it-IT" i="1" dirty="0"/>
              <a:t>Dio è un essere che ha tutte le proprietà positive</a:t>
            </a:r>
            <a:r>
              <a:rPr lang="it-IT" dirty="0"/>
              <a:t>.</a:t>
            </a:r>
          </a:p>
          <a:p>
            <a:pPr algn="ctr">
              <a:lnSpc>
                <a:spcPct val="150000"/>
              </a:lnSpc>
            </a:pPr>
            <a:endParaRPr lang="it-IT" i="1" dirty="0"/>
          </a:p>
          <a:p>
            <a:pPr algn="ctr">
              <a:lnSpc>
                <a:spcPct val="150000"/>
              </a:lnSpc>
            </a:pPr>
            <a:endParaRPr lang="it-IT" sz="800" i="1" dirty="0"/>
          </a:p>
          <a:p>
            <a:pPr algn="ctr">
              <a:lnSpc>
                <a:spcPct val="150000"/>
              </a:lnSpc>
            </a:pPr>
            <a:r>
              <a:rPr lang="it-IT" i="1" dirty="0"/>
              <a:t>Se il mondo è finito, allora Dio esiste ed è unico</a:t>
            </a:r>
            <a:r>
              <a:rPr lang="it-IT" dirty="0"/>
              <a:t>.</a:t>
            </a:r>
          </a:p>
          <a:p>
            <a:pPr>
              <a:lnSpc>
                <a:spcPct val="150000"/>
              </a:lnSpc>
            </a:pPr>
            <a:endParaRPr lang="it-IT" dirty="0"/>
          </a:p>
          <a:p>
            <a:pPr>
              <a:lnSpc>
                <a:spcPct val="150000"/>
              </a:lnSpc>
            </a:pPr>
            <a:r>
              <a:rPr lang="it-IT" dirty="0"/>
              <a:t>Infatti, in un mondo finito, tutte le proprietà sono in numero finito, quindi c'è un numero finito di proprietà positive. Intersecando la prima con la seconda, poi la loro intersezione con la terza e così via, in un numero finito di passi arriviamo alla proprietà «T» uguale all'intersezione di tutte le proprietà positive, che risulta ancora una proprietà positiva. Essendo positiva, «T» non è vuota, cioè esiste un elemento D che la soddisfa: tale elemento soddisfa tutte le proprietà positive per costruzione, cioè D è Dio.</a:t>
            </a:r>
          </a:p>
        </p:txBody>
      </p:sp>
      <p:sp>
        <p:nvSpPr>
          <p:cNvPr id="3" name="Freccia giù 2">
            <a:extLst>
              <a:ext uri="{FF2B5EF4-FFF2-40B4-BE49-F238E27FC236}">
                <a16:creationId xmlns:a16="http://schemas.microsoft.com/office/drawing/2014/main" id="{6770F291-720B-8A42-A195-BAC340FB8BD3}"/>
              </a:ext>
            </a:extLst>
          </p:cNvPr>
          <p:cNvSpPr/>
          <p:nvPr/>
        </p:nvSpPr>
        <p:spPr>
          <a:xfrm>
            <a:off x="3744178" y="1411109"/>
            <a:ext cx="1507187" cy="442452"/>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dirty="0"/>
          </a:p>
        </p:txBody>
      </p:sp>
    </p:spTree>
    <p:extLst>
      <p:ext uri="{BB962C8B-B14F-4D97-AF65-F5344CB8AC3E}">
        <p14:creationId xmlns:p14="http://schemas.microsoft.com/office/powerpoint/2010/main" val="133223037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egnaposto piè di pagina 7"/>
          <p:cNvSpPr>
            <a:spLocks noGrp="1"/>
          </p:cNvSpPr>
          <p:nvPr>
            <p:ph type="ftr" sz="quarter" idx="11"/>
          </p:nvPr>
        </p:nvSpPr>
        <p:spPr/>
        <p:txBody>
          <a:bodyPr/>
          <a:lstStyle/>
          <a:p>
            <a:r>
              <a:rPr lang="it-IT" dirty="0">
                <a:solidFill>
                  <a:schemeClr val="tx1"/>
                </a:solidFill>
              </a:rPr>
              <a:t>M. Di Febo, La Quinta Via</a:t>
            </a:r>
          </a:p>
        </p:txBody>
      </p:sp>
      <p:sp>
        <p:nvSpPr>
          <p:cNvPr id="9" name="Segnaposto numero diapositiva 8"/>
          <p:cNvSpPr>
            <a:spLocks noGrp="1"/>
          </p:cNvSpPr>
          <p:nvPr>
            <p:ph type="sldNum" sz="quarter" idx="12"/>
          </p:nvPr>
        </p:nvSpPr>
        <p:spPr/>
        <p:txBody>
          <a:bodyPr/>
          <a:lstStyle/>
          <a:p>
            <a:fld id="{EDF39988-35F4-AF4A-9CEE-32CF4FD04A0B}" type="slidenum">
              <a:rPr lang="it-IT" smtClean="0">
                <a:solidFill>
                  <a:srgbClr val="000000"/>
                </a:solidFill>
              </a:rPr>
              <a:t>52</a:t>
            </a:fld>
            <a:endParaRPr lang="it-IT" dirty="0">
              <a:solidFill>
                <a:srgbClr val="000000"/>
              </a:solidFill>
            </a:endParaRPr>
          </a:p>
        </p:txBody>
      </p:sp>
      <p:sp>
        <p:nvSpPr>
          <p:cNvPr id="2" name="CasellaDiTesto 1"/>
          <p:cNvSpPr txBox="1"/>
          <p:nvPr/>
        </p:nvSpPr>
        <p:spPr>
          <a:xfrm>
            <a:off x="458596" y="470329"/>
            <a:ext cx="8228204" cy="5035353"/>
          </a:xfrm>
          <a:prstGeom prst="rect">
            <a:avLst/>
          </a:prstGeom>
          <a:noFill/>
        </p:spPr>
        <p:txBody>
          <a:bodyPr wrap="square" rtlCol="0">
            <a:spAutoFit/>
          </a:bodyPr>
          <a:lstStyle/>
          <a:p>
            <a:pPr>
              <a:lnSpc>
                <a:spcPct val="150000"/>
              </a:lnSpc>
            </a:pPr>
            <a:r>
              <a:rPr lang="it-IT" dirty="0"/>
              <a:t>Dato che Dio esiste, non possiede la proprietà di non essere se stesso; la proprietà «non essere Dio» è non positiva, dunque «essere Dio» è positiva: perciò qualsiasi altro elemento E che possieda tutte le proprietà positive deve necessariamente coincidere con Dio.</a:t>
            </a:r>
            <a:br>
              <a:rPr lang="it-IT" dirty="0"/>
            </a:br>
            <a:r>
              <a:rPr lang="it-IT" dirty="0"/>
              <a:t>L'argomento ontologico, esteso ad un numero qualsiasi (anche infinito) di proprietà positive, è il seguente:</a:t>
            </a:r>
          </a:p>
          <a:p>
            <a:pPr>
              <a:lnSpc>
                <a:spcPct val="150000"/>
              </a:lnSpc>
            </a:pPr>
            <a:r>
              <a:rPr lang="it-IT" i="1" dirty="0"/>
              <a:t>Se «essere Dio» è una proprietà positiva, allora Dio esiste ed è unico</a:t>
            </a:r>
            <a:r>
              <a:rPr lang="it-IT" dirty="0"/>
              <a:t>.</a:t>
            </a:r>
          </a:p>
          <a:p>
            <a:pPr>
              <a:lnSpc>
                <a:spcPct val="150000"/>
              </a:lnSpc>
            </a:pPr>
            <a:r>
              <a:rPr lang="it-IT" dirty="0"/>
              <a:t>Infatti, se un elemento soddisfa la proprietà di «essere Dio», per definizione di Dio soddisfa qualsiasi proprietà positiva, dunque soddisfa «T», cioè «T» è maggiore di «essere Dio»; essendo la seconda positiva per ipotesi, anche «T» è positiva, dunque non vuota: esiste un elemento D che la soddisfa, cioè Dio esiste (l'unicità di Dio si ricava come sopra).</a:t>
            </a:r>
          </a:p>
        </p:txBody>
      </p:sp>
    </p:spTree>
    <p:extLst>
      <p:ext uri="{BB962C8B-B14F-4D97-AF65-F5344CB8AC3E}">
        <p14:creationId xmlns:p14="http://schemas.microsoft.com/office/powerpoint/2010/main" val="337852209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egnaposto piè di pagina 7"/>
          <p:cNvSpPr>
            <a:spLocks noGrp="1"/>
          </p:cNvSpPr>
          <p:nvPr>
            <p:ph type="ftr" sz="quarter" idx="11"/>
          </p:nvPr>
        </p:nvSpPr>
        <p:spPr/>
        <p:txBody>
          <a:bodyPr/>
          <a:lstStyle/>
          <a:p>
            <a:r>
              <a:rPr lang="it-IT" dirty="0">
                <a:solidFill>
                  <a:schemeClr val="tx1"/>
                </a:solidFill>
              </a:rPr>
              <a:t>M. Di Febo, La Quinta Via</a:t>
            </a:r>
          </a:p>
        </p:txBody>
      </p:sp>
      <p:sp>
        <p:nvSpPr>
          <p:cNvPr id="9" name="Segnaposto numero diapositiva 8"/>
          <p:cNvSpPr>
            <a:spLocks noGrp="1"/>
          </p:cNvSpPr>
          <p:nvPr>
            <p:ph type="sldNum" sz="quarter" idx="12"/>
          </p:nvPr>
        </p:nvSpPr>
        <p:spPr/>
        <p:txBody>
          <a:bodyPr/>
          <a:lstStyle/>
          <a:p>
            <a:fld id="{EDF39988-35F4-AF4A-9CEE-32CF4FD04A0B}" type="slidenum">
              <a:rPr lang="it-IT" smtClean="0">
                <a:solidFill>
                  <a:srgbClr val="000000"/>
                </a:solidFill>
              </a:rPr>
              <a:t>53</a:t>
            </a:fld>
            <a:endParaRPr lang="it-IT" dirty="0">
              <a:solidFill>
                <a:srgbClr val="000000"/>
              </a:solidFill>
            </a:endParaRPr>
          </a:p>
        </p:txBody>
      </p:sp>
      <p:sp>
        <p:nvSpPr>
          <p:cNvPr id="2" name="CasellaDiTesto 1"/>
          <p:cNvSpPr txBox="1"/>
          <p:nvPr/>
        </p:nvSpPr>
        <p:spPr>
          <a:xfrm>
            <a:off x="576184" y="552637"/>
            <a:ext cx="7996039" cy="2126864"/>
          </a:xfrm>
          <a:prstGeom prst="rect">
            <a:avLst/>
          </a:prstGeom>
          <a:noFill/>
        </p:spPr>
        <p:txBody>
          <a:bodyPr wrap="square" rtlCol="0">
            <a:spAutoFit/>
          </a:bodyPr>
          <a:lstStyle/>
          <a:p>
            <a:pPr>
              <a:lnSpc>
                <a:spcPct val="150000"/>
              </a:lnSpc>
            </a:pPr>
            <a:r>
              <a:rPr lang="it-IT" dirty="0"/>
              <a:t>Con la condizione sulle proprietà maggiori si ottiene anche che:</a:t>
            </a:r>
          </a:p>
          <a:p>
            <a:pPr algn="ctr">
              <a:lnSpc>
                <a:spcPct val="150000"/>
              </a:lnSpc>
            </a:pPr>
            <a:r>
              <a:rPr lang="it-IT" i="1" dirty="0"/>
              <a:t>Le proprietà positive sono tutte e sole quelle possedute da Dio</a:t>
            </a:r>
            <a:r>
              <a:rPr lang="it-IT" dirty="0"/>
              <a:t>.</a:t>
            </a:r>
          </a:p>
          <a:p>
            <a:pPr>
              <a:lnSpc>
                <a:spcPct val="150000"/>
              </a:lnSpc>
            </a:pPr>
            <a:r>
              <a:rPr lang="it-IT" dirty="0"/>
              <a:t>Dio possiede, infatti, ogni proprietà positiva per definizione. Viceversa, se una proprietà è posseduta da Dio, allora è maggiore o uguale alla proprietà positiva «essere Dio» (soddisfatta da un unico elemento), dunque è positiva anch'essa.</a:t>
            </a:r>
          </a:p>
        </p:txBody>
      </p:sp>
    </p:spTree>
    <p:extLst>
      <p:ext uri="{BB962C8B-B14F-4D97-AF65-F5344CB8AC3E}">
        <p14:creationId xmlns:p14="http://schemas.microsoft.com/office/powerpoint/2010/main" val="76345695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egnaposto piè di pagina 7"/>
          <p:cNvSpPr>
            <a:spLocks noGrp="1"/>
          </p:cNvSpPr>
          <p:nvPr>
            <p:ph type="ftr" sz="quarter" idx="11"/>
          </p:nvPr>
        </p:nvSpPr>
        <p:spPr/>
        <p:txBody>
          <a:bodyPr/>
          <a:lstStyle/>
          <a:p>
            <a:r>
              <a:rPr lang="it-IT" dirty="0">
                <a:solidFill>
                  <a:schemeClr val="tx1"/>
                </a:solidFill>
              </a:rPr>
              <a:t>M. Di Febo, La Quinta Via</a:t>
            </a:r>
          </a:p>
        </p:txBody>
      </p:sp>
      <p:sp>
        <p:nvSpPr>
          <p:cNvPr id="9" name="Segnaposto numero diapositiva 8"/>
          <p:cNvSpPr>
            <a:spLocks noGrp="1"/>
          </p:cNvSpPr>
          <p:nvPr>
            <p:ph type="sldNum" sz="quarter" idx="12"/>
          </p:nvPr>
        </p:nvSpPr>
        <p:spPr/>
        <p:txBody>
          <a:bodyPr/>
          <a:lstStyle/>
          <a:p>
            <a:fld id="{EDF39988-35F4-AF4A-9CEE-32CF4FD04A0B}" type="slidenum">
              <a:rPr lang="it-IT" smtClean="0">
                <a:solidFill>
                  <a:srgbClr val="000000"/>
                </a:solidFill>
              </a:rPr>
              <a:t>54</a:t>
            </a:fld>
            <a:endParaRPr lang="it-IT" dirty="0">
              <a:solidFill>
                <a:srgbClr val="000000"/>
              </a:solidFill>
            </a:endParaRPr>
          </a:p>
        </p:txBody>
      </p:sp>
      <p:pic>
        <p:nvPicPr>
          <p:cNvPr id="2" name="Immagine 1">
            <a:extLst>
              <a:ext uri="{FF2B5EF4-FFF2-40B4-BE49-F238E27FC236}">
                <a16:creationId xmlns:a16="http://schemas.microsoft.com/office/drawing/2014/main" id="{4A9428AE-7A88-9F43-867D-7C37F2122EE4}"/>
              </a:ext>
            </a:extLst>
          </p:cNvPr>
          <p:cNvPicPr>
            <a:picLocks noChangeAspect="1"/>
          </p:cNvPicPr>
          <p:nvPr/>
        </p:nvPicPr>
        <p:blipFill>
          <a:blip r:embed="rId3"/>
          <a:stretch>
            <a:fillRect/>
          </a:stretch>
        </p:blipFill>
        <p:spPr>
          <a:xfrm>
            <a:off x="6908060" y="248844"/>
            <a:ext cx="2008126" cy="1726072"/>
          </a:xfrm>
          <a:prstGeom prst="rect">
            <a:avLst/>
          </a:prstGeom>
        </p:spPr>
      </p:pic>
      <p:sp>
        <p:nvSpPr>
          <p:cNvPr id="3" name="CasellaDiTesto 2">
            <a:extLst>
              <a:ext uri="{FF2B5EF4-FFF2-40B4-BE49-F238E27FC236}">
                <a16:creationId xmlns:a16="http://schemas.microsoft.com/office/drawing/2014/main" id="{2B0C34F9-6300-214A-9DCB-18425FB904A1}"/>
              </a:ext>
            </a:extLst>
          </p:cNvPr>
          <p:cNvSpPr txBox="1"/>
          <p:nvPr/>
        </p:nvSpPr>
        <p:spPr>
          <a:xfrm>
            <a:off x="6908060" y="2121031"/>
            <a:ext cx="2008126" cy="646331"/>
          </a:xfrm>
          <a:prstGeom prst="rect">
            <a:avLst/>
          </a:prstGeom>
          <a:noFill/>
        </p:spPr>
        <p:txBody>
          <a:bodyPr wrap="square" rtlCol="0">
            <a:spAutoFit/>
          </a:bodyPr>
          <a:lstStyle/>
          <a:p>
            <a:pPr algn="ctr"/>
            <a:r>
              <a:rPr lang="it-IT" i="1" dirty="0"/>
              <a:t>Alvin </a:t>
            </a:r>
            <a:r>
              <a:rPr lang="it-IT" i="1" dirty="0" err="1"/>
              <a:t>Plantinga</a:t>
            </a:r>
            <a:r>
              <a:rPr lang="it-IT" i="1" dirty="0"/>
              <a:t> (1932)</a:t>
            </a:r>
            <a:endParaRPr lang="it-IT" dirty="0">
              <a:effectLst/>
            </a:endParaRPr>
          </a:p>
        </p:txBody>
      </p:sp>
      <p:sp>
        <p:nvSpPr>
          <p:cNvPr id="4" name="CasellaDiTesto 3">
            <a:extLst>
              <a:ext uri="{FF2B5EF4-FFF2-40B4-BE49-F238E27FC236}">
                <a16:creationId xmlns:a16="http://schemas.microsoft.com/office/drawing/2014/main" id="{F3B3BE61-4667-7F4E-B651-A83FD0D827F6}"/>
              </a:ext>
            </a:extLst>
          </p:cNvPr>
          <p:cNvSpPr txBox="1"/>
          <p:nvPr/>
        </p:nvSpPr>
        <p:spPr>
          <a:xfrm>
            <a:off x="227814" y="248844"/>
            <a:ext cx="6531205" cy="2542363"/>
          </a:xfrm>
          <a:prstGeom prst="rect">
            <a:avLst/>
          </a:prstGeom>
          <a:noFill/>
        </p:spPr>
        <p:txBody>
          <a:bodyPr wrap="square" rtlCol="0">
            <a:spAutoFit/>
          </a:bodyPr>
          <a:lstStyle/>
          <a:p>
            <a:pPr>
              <a:lnSpc>
                <a:spcPct val="150000"/>
              </a:lnSpc>
            </a:pPr>
            <a:r>
              <a:rPr lang="it-IT" dirty="0"/>
              <a:t>Dio deve </a:t>
            </a:r>
            <a:r>
              <a:rPr lang="it-IT" i="1" dirty="0"/>
              <a:t>esistere come Ente supremo e perfettissimo in tutti i mondi ipotetici per poterne affermare l’esistenza necessaria nel nostro mondo.</a:t>
            </a:r>
            <a:endParaRPr lang="it-IT" dirty="0"/>
          </a:p>
          <a:p>
            <a:pPr>
              <a:lnSpc>
                <a:spcPct val="150000"/>
              </a:lnSpc>
            </a:pPr>
            <a:r>
              <a:rPr lang="it-IT" dirty="0"/>
              <a:t>Perché si possa affermare l’esistenza necessaria di Dio nel nostro mondo attuale, Dio deve esistere nei medesimi termini, ossia come Essere supremo e perfettissimo, </a:t>
            </a:r>
            <a:r>
              <a:rPr lang="it-IT" i="1" dirty="0"/>
              <a:t>in tutti i mondi possibili</a:t>
            </a:r>
            <a:endParaRPr lang="it-IT" dirty="0"/>
          </a:p>
        </p:txBody>
      </p:sp>
    </p:spTree>
    <p:extLst>
      <p:ext uri="{BB962C8B-B14F-4D97-AF65-F5344CB8AC3E}">
        <p14:creationId xmlns:p14="http://schemas.microsoft.com/office/powerpoint/2010/main" val="109758891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egnaposto piè di pagina 7"/>
          <p:cNvSpPr>
            <a:spLocks noGrp="1"/>
          </p:cNvSpPr>
          <p:nvPr>
            <p:ph type="ftr" sz="quarter" idx="11"/>
          </p:nvPr>
        </p:nvSpPr>
        <p:spPr/>
        <p:txBody>
          <a:bodyPr/>
          <a:lstStyle/>
          <a:p>
            <a:r>
              <a:rPr lang="it-IT" dirty="0">
                <a:solidFill>
                  <a:schemeClr val="tx1"/>
                </a:solidFill>
              </a:rPr>
              <a:t>M. Di Febo, La Quinta Via</a:t>
            </a:r>
          </a:p>
        </p:txBody>
      </p:sp>
      <p:sp>
        <p:nvSpPr>
          <p:cNvPr id="9" name="Segnaposto numero diapositiva 8"/>
          <p:cNvSpPr>
            <a:spLocks noGrp="1"/>
          </p:cNvSpPr>
          <p:nvPr>
            <p:ph type="sldNum" sz="quarter" idx="12"/>
          </p:nvPr>
        </p:nvSpPr>
        <p:spPr/>
        <p:txBody>
          <a:bodyPr/>
          <a:lstStyle/>
          <a:p>
            <a:fld id="{EDF39988-35F4-AF4A-9CEE-32CF4FD04A0B}" type="slidenum">
              <a:rPr lang="it-IT" smtClean="0">
                <a:solidFill>
                  <a:srgbClr val="000000"/>
                </a:solidFill>
              </a:rPr>
              <a:t>55</a:t>
            </a:fld>
            <a:endParaRPr lang="it-IT" dirty="0">
              <a:solidFill>
                <a:srgbClr val="000000"/>
              </a:solidFill>
            </a:endParaRPr>
          </a:p>
        </p:txBody>
      </p:sp>
      <p:sp>
        <p:nvSpPr>
          <p:cNvPr id="2" name="CasellaDiTesto 1">
            <a:extLst>
              <a:ext uri="{FF2B5EF4-FFF2-40B4-BE49-F238E27FC236}">
                <a16:creationId xmlns:a16="http://schemas.microsoft.com/office/drawing/2014/main" id="{1D2F491B-C07E-E74D-9904-FB3A5D506CDE}"/>
              </a:ext>
            </a:extLst>
          </p:cNvPr>
          <p:cNvSpPr txBox="1"/>
          <p:nvPr/>
        </p:nvSpPr>
        <p:spPr>
          <a:xfrm>
            <a:off x="164969" y="987980"/>
            <a:ext cx="8814061" cy="5575052"/>
          </a:xfrm>
          <a:prstGeom prst="rect">
            <a:avLst/>
          </a:prstGeom>
          <a:noFill/>
        </p:spPr>
        <p:txBody>
          <a:bodyPr wrap="square" rtlCol="0">
            <a:spAutoFit/>
          </a:bodyPr>
          <a:lstStyle/>
          <a:p>
            <a:pPr>
              <a:lnSpc>
                <a:spcPct val="150000"/>
              </a:lnSpc>
            </a:pPr>
            <a:r>
              <a:rPr lang="it-IT" sz="2400" dirty="0"/>
              <a:t>a) Postuliamo che una grandezza insuperabile equivalga alla massima eccellenza in ogni mondo possibile;</a:t>
            </a:r>
          </a:p>
          <a:p>
            <a:pPr>
              <a:lnSpc>
                <a:spcPct val="150000"/>
              </a:lnSpc>
            </a:pPr>
            <a:r>
              <a:rPr lang="it-IT" sz="2400" dirty="0"/>
              <a:t>b) Ammettiamo che esista un mondo possibile in cui una grandezza insuperabile risulti manifesta;</a:t>
            </a:r>
          </a:p>
          <a:p>
            <a:pPr>
              <a:lnSpc>
                <a:spcPct val="150000"/>
              </a:lnSpc>
            </a:pPr>
            <a:r>
              <a:rPr lang="it-IT" sz="2400" dirty="0"/>
              <a:t>c) La proposizione “</a:t>
            </a:r>
            <a:r>
              <a:rPr lang="it-IT" sz="2400" i="1" dirty="0"/>
              <a:t>Una cosa detiene una grandezza insuperabile se e soltanto se possiede la massima eccellenza in ogni mondo possibile</a:t>
            </a:r>
            <a:r>
              <a:rPr lang="it-IT" sz="2400" dirty="0"/>
              <a:t>” è necessariamente vera;</a:t>
            </a:r>
          </a:p>
          <a:p>
            <a:pPr>
              <a:lnSpc>
                <a:spcPct val="150000"/>
              </a:lnSpc>
            </a:pPr>
            <a:r>
              <a:rPr lang="it-IT" sz="2400" dirty="0"/>
              <a:t>d) La proposizione “</a:t>
            </a:r>
            <a:r>
              <a:rPr lang="it-IT" sz="2400" i="1" dirty="0"/>
              <a:t>Tutto ciò che ha la massima eccellenza è onnipotente, onnisciente e moralmente perfetto”</a:t>
            </a:r>
            <a:r>
              <a:rPr lang="it-IT" sz="2400" dirty="0"/>
              <a:t> è necessariamente vera;</a:t>
            </a:r>
          </a:p>
        </p:txBody>
      </p:sp>
      <p:sp>
        <p:nvSpPr>
          <p:cNvPr id="3" name="CasellaDiTesto 2">
            <a:extLst>
              <a:ext uri="{FF2B5EF4-FFF2-40B4-BE49-F238E27FC236}">
                <a16:creationId xmlns:a16="http://schemas.microsoft.com/office/drawing/2014/main" id="{3536F855-6F0B-634A-9F6E-1C47C39AC4EC}"/>
              </a:ext>
            </a:extLst>
          </p:cNvPr>
          <p:cNvSpPr txBox="1"/>
          <p:nvPr/>
        </p:nvSpPr>
        <p:spPr>
          <a:xfrm>
            <a:off x="353961" y="294968"/>
            <a:ext cx="6353662" cy="369332"/>
          </a:xfrm>
          <a:prstGeom prst="rect">
            <a:avLst/>
          </a:prstGeom>
          <a:noFill/>
          <a:ln>
            <a:solidFill>
              <a:srgbClr val="002060"/>
            </a:solidFill>
          </a:ln>
        </p:spPr>
        <p:txBody>
          <a:bodyPr wrap="none" rtlCol="0">
            <a:spAutoFit/>
          </a:bodyPr>
          <a:lstStyle/>
          <a:p>
            <a:r>
              <a:rPr lang="it-IT" dirty="0" err="1"/>
              <a:t>Plantinga</a:t>
            </a:r>
            <a:r>
              <a:rPr lang="it-IT" dirty="0"/>
              <a:t>, </a:t>
            </a:r>
            <a:r>
              <a:rPr lang="it-IT" i="1" dirty="0"/>
              <a:t>Unica versione modale vittoriosa della prova ontologica</a:t>
            </a:r>
            <a:endParaRPr lang="it-IT" dirty="0"/>
          </a:p>
        </p:txBody>
      </p:sp>
    </p:spTree>
    <p:extLst>
      <p:ext uri="{BB962C8B-B14F-4D97-AF65-F5344CB8AC3E}">
        <p14:creationId xmlns:p14="http://schemas.microsoft.com/office/powerpoint/2010/main" val="305905712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egnaposto piè di pagina 7"/>
          <p:cNvSpPr>
            <a:spLocks noGrp="1"/>
          </p:cNvSpPr>
          <p:nvPr>
            <p:ph type="ftr" sz="quarter" idx="11"/>
          </p:nvPr>
        </p:nvSpPr>
        <p:spPr/>
        <p:txBody>
          <a:bodyPr/>
          <a:lstStyle/>
          <a:p>
            <a:r>
              <a:rPr lang="it-IT" dirty="0">
                <a:solidFill>
                  <a:schemeClr val="tx1"/>
                </a:solidFill>
              </a:rPr>
              <a:t>M. Di Febo, La Quinta Via</a:t>
            </a:r>
          </a:p>
        </p:txBody>
      </p:sp>
      <p:sp>
        <p:nvSpPr>
          <p:cNvPr id="9" name="Segnaposto numero diapositiva 8"/>
          <p:cNvSpPr>
            <a:spLocks noGrp="1"/>
          </p:cNvSpPr>
          <p:nvPr>
            <p:ph type="sldNum" sz="quarter" idx="12"/>
          </p:nvPr>
        </p:nvSpPr>
        <p:spPr/>
        <p:txBody>
          <a:bodyPr/>
          <a:lstStyle/>
          <a:p>
            <a:fld id="{EDF39988-35F4-AF4A-9CEE-32CF4FD04A0B}" type="slidenum">
              <a:rPr lang="it-IT" smtClean="0">
                <a:solidFill>
                  <a:srgbClr val="000000"/>
                </a:solidFill>
              </a:rPr>
              <a:t>56</a:t>
            </a:fld>
            <a:endParaRPr lang="it-IT" dirty="0">
              <a:solidFill>
                <a:srgbClr val="000000"/>
              </a:solidFill>
            </a:endParaRPr>
          </a:p>
        </p:txBody>
      </p:sp>
      <p:sp>
        <p:nvSpPr>
          <p:cNvPr id="2" name="CasellaDiTesto 1">
            <a:extLst>
              <a:ext uri="{FF2B5EF4-FFF2-40B4-BE49-F238E27FC236}">
                <a16:creationId xmlns:a16="http://schemas.microsoft.com/office/drawing/2014/main" id="{1D2F491B-C07E-E74D-9904-FB3A5D506CDE}"/>
              </a:ext>
            </a:extLst>
          </p:cNvPr>
          <p:cNvSpPr txBox="1"/>
          <p:nvPr/>
        </p:nvSpPr>
        <p:spPr>
          <a:xfrm>
            <a:off x="164969" y="1195471"/>
            <a:ext cx="8814061" cy="4467057"/>
          </a:xfrm>
          <a:prstGeom prst="rect">
            <a:avLst/>
          </a:prstGeom>
          <a:noFill/>
        </p:spPr>
        <p:txBody>
          <a:bodyPr wrap="square" rtlCol="0">
            <a:spAutoFit/>
          </a:bodyPr>
          <a:lstStyle/>
          <a:p>
            <a:pPr>
              <a:lnSpc>
                <a:spcPct val="150000"/>
              </a:lnSpc>
            </a:pPr>
            <a:r>
              <a:rPr lang="it-IT" sz="2400" dirty="0"/>
              <a:t>e) Quanto possiede un’insuperabile grandezza è immediatamente presente in ogni mondo;</a:t>
            </a:r>
          </a:p>
          <a:p>
            <a:pPr>
              <a:lnSpc>
                <a:spcPct val="150000"/>
              </a:lnSpc>
            </a:pPr>
            <a:r>
              <a:rPr lang="it-IT" sz="2400" dirty="0" err="1"/>
              <a:t>f</a:t>
            </a:r>
            <a:r>
              <a:rPr lang="it-IT" sz="2400" dirty="0"/>
              <a:t>) Se ciò che possiede un’insuperabile grandezza è immediatamente presente in ogni mondo, allora è immediatamente presente anche in questo mondo;</a:t>
            </a:r>
          </a:p>
          <a:p>
            <a:pPr>
              <a:lnSpc>
                <a:spcPct val="150000"/>
              </a:lnSpc>
            </a:pPr>
            <a:r>
              <a:rPr lang="it-IT" sz="2400" dirty="0"/>
              <a:t>g) Dunque, esiste attualmente un essere che è onnipotente, onnisciente e moralmente perfetto, il quale esiste e ha queste proprietà in ogni mondo possibile.</a:t>
            </a:r>
          </a:p>
        </p:txBody>
      </p:sp>
      <p:sp>
        <p:nvSpPr>
          <p:cNvPr id="5" name="CasellaDiTesto 4">
            <a:extLst>
              <a:ext uri="{FF2B5EF4-FFF2-40B4-BE49-F238E27FC236}">
                <a16:creationId xmlns:a16="http://schemas.microsoft.com/office/drawing/2014/main" id="{747981AB-A7BC-104B-A6B8-F42D92176662}"/>
              </a:ext>
            </a:extLst>
          </p:cNvPr>
          <p:cNvSpPr txBox="1"/>
          <p:nvPr/>
        </p:nvSpPr>
        <p:spPr>
          <a:xfrm>
            <a:off x="353961" y="294968"/>
            <a:ext cx="6353662" cy="369332"/>
          </a:xfrm>
          <a:prstGeom prst="rect">
            <a:avLst/>
          </a:prstGeom>
          <a:noFill/>
          <a:ln>
            <a:solidFill>
              <a:srgbClr val="002060"/>
            </a:solidFill>
          </a:ln>
        </p:spPr>
        <p:txBody>
          <a:bodyPr wrap="none" rtlCol="0">
            <a:spAutoFit/>
          </a:bodyPr>
          <a:lstStyle/>
          <a:p>
            <a:r>
              <a:rPr lang="it-IT" dirty="0" err="1"/>
              <a:t>Plantinga</a:t>
            </a:r>
            <a:r>
              <a:rPr lang="it-IT" dirty="0"/>
              <a:t>, </a:t>
            </a:r>
            <a:r>
              <a:rPr lang="it-IT" i="1" dirty="0"/>
              <a:t>Unica versione modale vittoriosa della prova ontologica</a:t>
            </a:r>
            <a:endParaRPr lang="it-IT" dirty="0"/>
          </a:p>
        </p:txBody>
      </p:sp>
    </p:spTree>
    <p:extLst>
      <p:ext uri="{BB962C8B-B14F-4D97-AF65-F5344CB8AC3E}">
        <p14:creationId xmlns:p14="http://schemas.microsoft.com/office/powerpoint/2010/main" val="84890792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egnaposto piè di pagina 7"/>
          <p:cNvSpPr>
            <a:spLocks noGrp="1"/>
          </p:cNvSpPr>
          <p:nvPr>
            <p:ph type="ftr" sz="quarter" idx="11"/>
          </p:nvPr>
        </p:nvSpPr>
        <p:spPr/>
        <p:txBody>
          <a:bodyPr/>
          <a:lstStyle/>
          <a:p>
            <a:r>
              <a:rPr lang="it-IT" dirty="0">
                <a:solidFill>
                  <a:schemeClr val="tx1"/>
                </a:solidFill>
              </a:rPr>
              <a:t>M. Di Febo, La Quinta Via</a:t>
            </a:r>
          </a:p>
        </p:txBody>
      </p:sp>
      <p:sp>
        <p:nvSpPr>
          <p:cNvPr id="9" name="Segnaposto numero diapositiva 8"/>
          <p:cNvSpPr>
            <a:spLocks noGrp="1"/>
          </p:cNvSpPr>
          <p:nvPr>
            <p:ph type="sldNum" sz="quarter" idx="12"/>
          </p:nvPr>
        </p:nvSpPr>
        <p:spPr/>
        <p:txBody>
          <a:bodyPr/>
          <a:lstStyle/>
          <a:p>
            <a:fld id="{EDF39988-35F4-AF4A-9CEE-32CF4FD04A0B}" type="slidenum">
              <a:rPr lang="it-IT" smtClean="0">
                <a:solidFill>
                  <a:srgbClr val="000000"/>
                </a:solidFill>
              </a:rPr>
              <a:t>57</a:t>
            </a:fld>
            <a:endParaRPr lang="it-IT" dirty="0">
              <a:solidFill>
                <a:srgbClr val="000000"/>
              </a:solidFill>
            </a:endParaRPr>
          </a:p>
        </p:txBody>
      </p:sp>
      <p:sp>
        <p:nvSpPr>
          <p:cNvPr id="5" name="CasellaDiTesto 4">
            <a:extLst>
              <a:ext uri="{FF2B5EF4-FFF2-40B4-BE49-F238E27FC236}">
                <a16:creationId xmlns:a16="http://schemas.microsoft.com/office/drawing/2014/main" id="{87D3E666-B9A0-704B-B7A7-3B357E4AE09F}"/>
              </a:ext>
            </a:extLst>
          </p:cNvPr>
          <p:cNvSpPr txBox="1"/>
          <p:nvPr/>
        </p:nvSpPr>
        <p:spPr>
          <a:xfrm>
            <a:off x="179110" y="220937"/>
            <a:ext cx="8748074" cy="2215991"/>
          </a:xfrm>
          <a:prstGeom prst="rect">
            <a:avLst/>
          </a:prstGeom>
          <a:noFill/>
        </p:spPr>
        <p:txBody>
          <a:bodyPr wrap="square" rtlCol="0">
            <a:spAutoFit/>
          </a:bodyPr>
          <a:lstStyle/>
          <a:p>
            <a:r>
              <a:rPr lang="it-IT" sz="2400" b="1" dirty="0"/>
              <a:t>Le obiezioni di Darwin</a:t>
            </a:r>
          </a:p>
          <a:p>
            <a:endParaRPr lang="it-IT" sz="2400" dirty="0"/>
          </a:p>
          <a:p>
            <a:pPr marL="285750" indent="-285750">
              <a:buFont typeface="Arial" panose="020B0604020202020204" pitchFamily="34" charset="0"/>
              <a:buChar char="•"/>
            </a:pPr>
            <a:r>
              <a:rPr lang="it-IT" b="1" dirty="0"/>
              <a:t>Riproduzione</a:t>
            </a:r>
            <a:r>
              <a:rPr lang="it-IT" dirty="0"/>
              <a:t>: gli organismi viventi si riproducono con un ritmo tale che gli individui di ogni specie entrano in competizione per le risorse.</a:t>
            </a:r>
          </a:p>
          <a:p>
            <a:pPr marL="285750" indent="-285750">
              <a:buFont typeface="Arial" panose="020B0604020202020204" pitchFamily="34" charset="0"/>
              <a:buChar char="•"/>
            </a:pPr>
            <a:r>
              <a:rPr lang="it-IT" b="1" dirty="0"/>
              <a:t>Variazioni</a:t>
            </a:r>
            <a:r>
              <a:rPr lang="it-IT" dirty="0"/>
              <a:t>: tra gli individui della stessa specie esiste un'ampia variabilità dei caratteri.</a:t>
            </a:r>
          </a:p>
          <a:p>
            <a:pPr marL="285750" indent="-285750">
              <a:buFont typeface="Arial" panose="020B0604020202020204" pitchFamily="34" charset="0"/>
              <a:buChar char="•"/>
            </a:pPr>
            <a:r>
              <a:rPr lang="it-IT" b="1" dirty="0"/>
              <a:t>Selezione</a:t>
            </a:r>
            <a:r>
              <a:rPr lang="it-IT" dirty="0"/>
              <a:t>: nella lotta per la sopravvivenza tra gli individui all'interno della stessa specie e anche con le altre specie sopravvivono gli individui più adatti.</a:t>
            </a:r>
          </a:p>
        </p:txBody>
      </p:sp>
      <p:sp>
        <p:nvSpPr>
          <p:cNvPr id="3" name="CasellaDiTesto 2">
            <a:extLst>
              <a:ext uri="{FF2B5EF4-FFF2-40B4-BE49-F238E27FC236}">
                <a16:creationId xmlns:a16="http://schemas.microsoft.com/office/drawing/2014/main" id="{651F5A1E-EE85-2744-B24A-75EF553869D8}"/>
              </a:ext>
            </a:extLst>
          </p:cNvPr>
          <p:cNvSpPr txBox="1"/>
          <p:nvPr/>
        </p:nvSpPr>
        <p:spPr>
          <a:xfrm>
            <a:off x="197963" y="2722012"/>
            <a:ext cx="8748073" cy="1200329"/>
          </a:xfrm>
          <a:prstGeom prst="rect">
            <a:avLst/>
          </a:prstGeom>
          <a:noFill/>
        </p:spPr>
        <p:txBody>
          <a:bodyPr wrap="square" rtlCol="0">
            <a:spAutoFit/>
          </a:bodyPr>
          <a:lstStyle/>
          <a:p>
            <a:r>
              <a:rPr lang="it-IT" dirty="0"/>
              <a:t>L'evoluzione di nuove specie avviene mediante un accumulo graduale di piccoli cambiamenti casuali.</a:t>
            </a:r>
          </a:p>
          <a:p>
            <a:r>
              <a:rPr lang="it-IT" dirty="0"/>
              <a:t>Quelli positivi facilitano la riproduzione e quindi la trasmissione genetica.</a:t>
            </a:r>
          </a:p>
          <a:p>
            <a:r>
              <a:rPr lang="it-IT" dirty="0"/>
              <a:t>L’adattamento all'ambiente è prodotto mediante la selezione naturale.</a:t>
            </a:r>
          </a:p>
        </p:txBody>
      </p:sp>
      <p:sp>
        <p:nvSpPr>
          <p:cNvPr id="2" name="CasellaDiTesto 1">
            <a:extLst>
              <a:ext uri="{FF2B5EF4-FFF2-40B4-BE49-F238E27FC236}">
                <a16:creationId xmlns:a16="http://schemas.microsoft.com/office/drawing/2014/main" id="{78DECFE0-D876-3746-A140-8F0FA71ED9C3}"/>
              </a:ext>
            </a:extLst>
          </p:cNvPr>
          <p:cNvSpPr txBox="1"/>
          <p:nvPr/>
        </p:nvSpPr>
        <p:spPr>
          <a:xfrm>
            <a:off x="1160206" y="4728988"/>
            <a:ext cx="6794091" cy="1200329"/>
          </a:xfrm>
          <a:prstGeom prst="rect">
            <a:avLst/>
          </a:prstGeom>
          <a:noFill/>
        </p:spPr>
        <p:txBody>
          <a:bodyPr wrap="square" rtlCol="0">
            <a:spAutoFit/>
          </a:bodyPr>
          <a:lstStyle/>
          <a:p>
            <a:pPr algn="ctr"/>
            <a:r>
              <a:rPr lang="it-IT" dirty="0"/>
              <a:t>L’idea è davvero geniale, sembra riuscire a farla finita con le cause finali e formali (in definitiva con Dio) e riuscire a spiegare ogni cosa in termini di sole cause materiali ed efficienti (materia e forze naturali). </a:t>
            </a:r>
          </a:p>
          <a:p>
            <a:endParaRPr lang="it-IT" dirty="0"/>
          </a:p>
        </p:txBody>
      </p:sp>
    </p:spTree>
    <p:extLst>
      <p:ext uri="{BB962C8B-B14F-4D97-AF65-F5344CB8AC3E}">
        <p14:creationId xmlns:p14="http://schemas.microsoft.com/office/powerpoint/2010/main" val="417562961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egnaposto piè di pagina 7"/>
          <p:cNvSpPr>
            <a:spLocks noGrp="1"/>
          </p:cNvSpPr>
          <p:nvPr>
            <p:ph type="ftr" sz="quarter" idx="11"/>
          </p:nvPr>
        </p:nvSpPr>
        <p:spPr/>
        <p:txBody>
          <a:bodyPr/>
          <a:lstStyle/>
          <a:p>
            <a:r>
              <a:rPr lang="it-IT" dirty="0">
                <a:solidFill>
                  <a:schemeClr val="tx1"/>
                </a:solidFill>
              </a:rPr>
              <a:t>M. Di Febo, La Quinta Via</a:t>
            </a:r>
          </a:p>
        </p:txBody>
      </p:sp>
      <p:sp>
        <p:nvSpPr>
          <p:cNvPr id="9" name="Segnaposto numero diapositiva 8"/>
          <p:cNvSpPr>
            <a:spLocks noGrp="1"/>
          </p:cNvSpPr>
          <p:nvPr>
            <p:ph type="sldNum" sz="quarter" idx="12"/>
          </p:nvPr>
        </p:nvSpPr>
        <p:spPr/>
        <p:txBody>
          <a:bodyPr/>
          <a:lstStyle/>
          <a:p>
            <a:fld id="{EDF39988-35F4-AF4A-9CEE-32CF4FD04A0B}" type="slidenum">
              <a:rPr lang="it-IT" smtClean="0">
                <a:solidFill>
                  <a:srgbClr val="000000"/>
                </a:solidFill>
              </a:rPr>
              <a:t>58</a:t>
            </a:fld>
            <a:endParaRPr lang="it-IT" dirty="0">
              <a:solidFill>
                <a:srgbClr val="000000"/>
              </a:solidFill>
            </a:endParaRPr>
          </a:p>
        </p:txBody>
      </p:sp>
      <p:pic>
        <p:nvPicPr>
          <p:cNvPr id="3" name="Immagine 2" descr="Jacques-Monod-1.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8644" y="285049"/>
            <a:ext cx="1331341" cy="1899119"/>
          </a:xfrm>
          <a:prstGeom prst="rect">
            <a:avLst/>
          </a:prstGeom>
          <a:ln>
            <a:solidFill>
              <a:srgbClr val="000090"/>
            </a:solidFill>
          </a:ln>
        </p:spPr>
      </p:pic>
      <p:sp>
        <p:nvSpPr>
          <p:cNvPr id="2" name="Rettangolo 1"/>
          <p:cNvSpPr/>
          <p:nvPr/>
        </p:nvSpPr>
        <p:spPr>
          <a:xfrm>
            <a:off x="1808835" y="285049"/>
            <a:ext cx="7110263" cy="3108543"/>
          </a:xfrm>
          <a:prstGeom prst="rect">
            <a:avLst/>
          </a:prstGeom>
          <a:ln>
            <a:solidFill>
              <a:srgbClr val="660066"/>
            </a:solidFill>
          </a:ln>
        </p:spPr>
        <p:txBody>
          <a:bodyPr wrap="square">
            <a:spAutoFit/>
          </a:bodyPr>
          <a:lstStyle/>
          <a:p>
            <a:r>
              <a:rPr lang="it-IT" sz="1600" dirty="0">
                <a:latin typeface="Verdana"/>
                <a:cs typeface="Verdana"/>
              </a:rPr>
              <a:t>Jacques </a:t>
            </a:r>
            <a:r>
              <a:rPr lang="it-IT" sz="1600" dirty="0" err="1">
                <a:latin typeface="Verdana"/>
                <a:cs typeface="Verdana"/>
              </a:rPr>
              <a:t>Monod</a:t>
            </a:r>
            <a:r>
              <a:rPr lang="it-IT" sz="1600" dirty="0">
                <a:latin typeface="Verdana"/>
                <a:cs typeface="Verdana"/>
              </a:rPr>
              <a:t>, </a:t>
            </a:r>
            <a:r>
              <a:rPr lang="it-IT" sz="1600" i="1" dirty="0">
                <a:latin typeface="Verdana"/>
                <a:cs typeface="Verdana"/>
              </a:rPr>
              <a:t>Il caso e la necessità</a:t>
            </a:r>
            <a:r>
              <a:rPr lang="it-IT" sz="1600" dirty="0">
                <a:latin typeface="Verdana"/>
                <a:cs typeface="Verdana"/>
              </a:rPr>
              <a:t>, Mondadori, Milano 1971</a:t>
            </a:r>
          </a:p>
          <a:p>
            <a:endParaRPr lang="it-IT" sz="2000" dirty="0">
              <a:latin typeface="Verdana"/>
              <a:cs typeface="Verdana"/>
            </a:endParaRPr>
          </a:p>
          <a:p>
            <a:r>
              <a:rPr lang="it-IT" sz="2000" dirty="0">
                <a:latin typeface="Calibri"/>
                <a:cs typeface="Calibri"/>
              </a:rPr>
              <a:t>Tre caratteristiche dei viventi </a:t>
            </a:r>
          </a:p>
          <a:p>
            <a:pPr marL="342900" indent="-342900">
              <a:buFont typeface="Arial"/>
              <a:buChar char="•"/>
            </a:pPr>
            <a:r>
              <a:rPr lang="it-IT" sz="2000" b="1" dirty="0">
                <a:latin typeface="Calibri"/>
                <a:cs typeface="Calibri"/>
              </a:rPr>
              <a:t>teleonomia</a:t>
            </a:r>
            <a:r>
              <a:rPr lang="it-IT" sz="2000" dirty="0">
                <a:latin typeface="Calibri"/>
                <a:cs typeface="Calibri"/>
              </a:rPr>
              <a:t>: capacità di trasmettere la propria struttura genetica alle generazioni successive;</a:t>
            </a:r>
          </a:p>
          <a:p>
            <a:pPr marL="342900" indent="-342900">
              <a:buFont typeface="Arial"/>
              <a:buChar char="•"/>
            </a:pPr>
            <a:r>
              <a:rPr lang="it-IT" sz="2000" b="1" dirty="0">
                <a:latin typeface="Calibri"/>
                <a:cs typeface="Calibri"/>
              </a:rPr>
              <a:t>morfogenesi autonoma</a:t>
            </a:r>
            <a:r>
              <a:rPr lang="it-IT" sz="2000" dirty="0">
                <a:latin typeface="Calibri"/>
                <a:cs typeface="Calibri"/>
              </a:rPr>
              <a:t>: le forme assunte dal vivente dipendono dallo sviluppo dei suoi processi interni ed autonomi e non da interventi «esterni»;</a:t>
            </a:r>
          </a:p>
          <a:p>
            <a:pPr marL="342900" indent="-342900">
              <a:buFont typeface="Arial"/>
              <a:buChar char="•"/>
            </a:pPr>
            <a:r>
              <a:rPr lang="it-IT" sz="2000" b="1" dirty="0">
                <a:latin typeface="Calibri"/>
                <a:cs typeface="Calibri"/>
              </a:rPr>
              <a:t>invarianza riproduttiva</a:t>
            </a:r>
            <a:r>
              <a:rPr lang="it-IT" sz="2000" dirty="0">
                <a:latin typeface="Calibri"/>
                <a:cs typeface="Calibri"/>
              </a:rPr>
              <a:t>: ogni vivente riproduce un essere uguale a se stesso.</a:t>
            </a:r>
          </a:p>
        </p:txBody>
      </p:sp>
      <p:sp>
        <p:nvSpPr>
          <p:cNvPr id="4" name="CasellaDiTesto 3"/>
          <p:cNvSpPr txBox="1"/>
          <p:nvPr/>
        </p:nvSpPr>
        <p:spPr>
          <a:xfrm>
            <a:off x="288644" y="3525672"/>
            <a:ext cx="8284081" cy="923330"/>
          </a:xfrm>
          <a:prstGeom prst="rect">
            <a:avLst/>
          </a:prstGeom>
          <a:noFill/>
        </p:spPr>
        <p:txBody>
          <a:bodyPr wrap="square" rtlCol="0">
            <a:spAutoFit/>
          </a:bodyPr>
          <a:lstStyle/>
          <a:p>
            <a:r>
              <a:rPr lang="it-IT" dirty="0"/>
              <a:t>La varietà morfogenetica della biosfera, e la progressiva gradualità delle forme esistenti in natura, dipendono da </a:t>
            </a:r>
            <a:r>
              <a:rPr lang="it-IT" b="1" i="1" dirty="0"/>
              <a:t>variazioni casuali</a:t>
            </a:r>
            <a:r>
              <a:rPr lang="it-IT" dirty="0"/>
              <a:t> nella trasmissione della codificazione genetica, ovvero nella replicazione del DNA:</a:t>
            </a:r>
          </a:p>
        </p:txBody>
      </p:sp>
      <p:sp>
        <p:nvSpPr>
          <p:cNvPr id="5" name="Rettangolo 4"/>
          <p:cNvSpPr/>
          <p:nvPr/>
        </p:nvSpPr>
        <p:spPr>
          <a:xfrm>
            <a:off x="288644" y="4587782"/>
            <a:ext cx="8147573" cy="1190069"/>
          </a:xfrm>
          <a:prstGeom prst="rect">
            <a:avLst/>
          </a:prstGeom>
          <a:ln>
            <a:solidFill>
              <a:srgbClr val="000090"/>
            </a:solidFill>
          </a:ln>
        </p:spPr>
        <p:txBody>
          <a:bodyPr wrap="square">
            <a:spAutoFit/>
          </a:bodyPr>
          <a:lstStyle/>
          <a:p>
            <a:pPr lvl="0" algn="ctr">
              <a:lnSpc>
                <a:spcPct val="120000"/>
              </a:lnSpc>
            </a:pPr>
            <a:r>
              <a:rPr lang="it-IT" sz="2000" b="1" i="1" dirty="0">
                <a:solidFill>
                  <a:srgbClr val="0000FF"/>
                </a:solidFill>
              </a:rPr>
              <a:t>L’antica alleanza è infranta; l’uomo finalmente sa di essere solo nell’immensità indifferente dell’Universo da cui è emerso per caso.</a:t>
            </a:r>
          </a:p>
          <a:p>
            <a:pPr lvl="0" algn="ctr">
              <a:lnSpc>
                <a:spcPct val="120000"/>
              </a:lnSpc>
            </a:pPr>
            <a:r>
              <a:rPr lang="it-IT" sz="2000" b="1" i="1" dirty="0">
                <a:solidFill>
                  <a:srgbClr val="0000FF"/>
                </a:solidFill>
              </a:rPr>
              <a:t>Il suo dovere, come il suo destino, non è scritto in nessun luogo</a:t>
            </a:r>
            <a:endParaRPr lang="it-IT" sz="2000" b="1" dirty="0">
              <a:solidFill>
                <a:srgbClr val="0000FF"/>
              </a:solidFill>
            </a:endParaRPr>
          </a:p>
        </p:txBody>
      </p:sp>
    </p:spTree>
    <p:extLst>
      <p:ext uri="{BB962C8B-B14F-4D97-AF65-F5344CB8AC3E}">
        <p14:creationId xmlns:p14="http://schemas.microsoft.com/office/powerpoint/2010/main" val="393309378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egnaposto piè di pagina 7"/>
          <p:cNvSpPr>
            <a:spLocks noGrp="1"/>
          </p:cNvSpPr>
          <p:nvPr>
            <p:ph type="ftr" sz="quarter" idx="11"/>
          </p:nvPr>
        </p:nvSpPr>
        <p:spPr/>
        <p:txBody>
          <a:bodyPr/>
          <a:lstStyle/>
          <a:p>
            <a:r>
              <a:rPr lang="it-IT" dirty="0">
                <a:solidFill>
                  <a:schemeClr val="tx1"/>
                </a:solidFill>
              </a:rPr>
              <a:t>M. Di Febo, La Quinta Via</a:t>
            </a:r>
          </a:p>
        </p:txBody>
      </p:sp>
      <p:sp>
        <p:nvSpPr>
          <p:cNvPr id="9" name="Segnaposto numero diapositiva 8"/>
          <p:cNvSpPr>
            <a:spLocks noGrp="1"/>
          </p:cNvSpPr>
          <p:nvPr>
            <p:ph type="sldNum" sz="quarter" idx="12"/>
          </p:nvPr>
        </p:nvSpPr>
        <p:spPr/>
        <p:txBody>
          <a:bodyPr/>
          <a:lstStyle/>
          <a:p>
            <a:fld id="{EDF39988-35F4-AF4A-9CEE-32CF4FD04A0B}" type="slidenum">
              <a:rPr lang="it-IT" smtClean="0">
                <a:solidFill>
                  <a:srgbClr val="000000"/>
                </a:solidFill>
              </a:rPr>
              <a:t>59</a:t>
            </a:fld>
            <a:endParaRPr lang="it-IT" dirty="0">
              <a:solidFill>
                <a:srgbClr val="000000"/>
              </a:solidFill>
            </a:endParaRPr>
          </a:p>
        </p:txBody>
      </p:sp>
      <p:sp>
        <p:nvSpPr>
          <p:cNvPr id="5" name="CasellaDiTesto 4">
            <a:extLst>
              <a:ext uri="{FF2B5EF4-FFF2-40B4-BE49-F238E27FC236}">
                <a16:creationId xmlns:a16="http://schemas.microsoft.com/office/drawing/2014/main" id="{EE485ED3-CA4E-B045-9A9D-96BB997C23D7}"/>
              </a:ext>
            </a:extLst>
          </p:cNvPr>
          <p:cNvSpPr txBox="1"/>
          <p:nvPr/>
        </p:nvSpPr>
        <p:spPr>
          <a:xfrm>
            <a:off x="1439917" y="325821"/>
            <a:ext cx="1017266" cy="369332"/>
          </a:xfrm>
          <a:prstGeom prst="rect">
            <a:avLst/>
          </a:prstGeom>
          <a:noFill/>
          <a:ln>
            <a:solidFill>
              <a:schemeClr val="accent1"/>
            </a:solidFill>
          </a:ln>
        </p:spPr>
        <p:txBody>
          <a:bodyPr wrap="none" rtlCol="0">
            <a:spAutoFit/>
          </a:bodyPr>
          <a:lstStyle/>
          <a:p>
            <a:r>
              <a:rPr lang="it-IT" i="1" dirty="0"/>
              <a:t>obiezioni</a:t>
            </a:r>
          </a:p>
        </p:txBody>
      </p:sp>
      <p:sp>
        <p:nvSpPr>
          <p:cNvPr id="3" name="CasellaDiTesto 2">
            <a:extLst>
              <a:ext uri="{FF2B5EF4-FFF2-40B4-BE49-F238E27FC236}">
                <a16:creationId xmlns:a16="http://schemas.microsoft.com/office/drawing/2014/main" id="{4267345B-EFD3-7D4D-AC4C-7B0E460DA608}"/>
              </a:ext>
            </a:extLst>
          </p:cNvPr>
          <p:cNvSpPr txBox="1"/>
          <p:nvPr/>
        </p:nvSpPr>
        <p:spPr>
          <a:xfrm>
            <a:off x="639097" y="1042219"/>
            <a:ext cx="2021900" cy="646331"/>
          </a:xfrm>
          <a:prstGeom prst="rect">
            <a:avLst/>
          </a:prstGeom>
          <a:noFill/>
          <a:ln>
            <a:solidFill>
              <a:srgbClr val="002060"/>
            </a:solidFill>
          </a:ln>
        </p:spPr>
        <p:txBody>
          <a:bodyPr wrap="none" rtlCol="0">
            <a:spAutoFit/>
          </a:bodyPr>
          <a:lstStyle/>
          <a:p>
            <a:pPr algn="ctr"/>
            <a:r>
              <a:rPr lang="it-IT" dirty="0" err="1">
                <a:solidFill>
                  <a:srgbClr val="000090"/>
                </a:solidFill>
              </a:rPr>
              <a:t>Monod</a:t>
            </a:r>
            <a:endParaRPr lang="it-IT" dirty="0">
              <a:solidFill>
                <a:srgbClr val="000090"/>
              </a:solidFill>
            </a:endParaRPr>
          </a:p>
          <a:p>
            <a:pPr algn="ctr"/>
            <a:r>
              <a:rPr lang="it-IT" i="1" dirty="0">
                <a:solidFill>
                  <a:srgbClr val="000090"/>
                </a:solidFill>
              </a:rPr>
              <a:t>casualità essenziale</a:t>
            </a:r>
            <a:endParaRPr lang="it-IT" dirty="0"/>
          </a:p>
        </p:txBody>
      </p:sp>
      <p:sp>
        <p:nvSpPr>
          <p:cNvPr id="4" name="CasellaDiTesto 3">
            <a:extLst>
              <a:ext uri="{FF2B5EF4-FFF2-40B4-BE49-F238E27FC236}">
                <a16:creationId xmlns:a16="http://schemas.microsoft.com/office/drawing/2014/main" id="{578F6DD8-81E9-CF4E-A91E-DFB632C6102A}"/>
              </a:ext>
            </a:extLst>
          </p:cNvPr>
          <p:cNvSpPr txBox="1"/>
          <p:nvPr/>
        </p:nvSpPr>
        <p:spPr>
          <a:xfrm>
            <a:off x="3587403" y="1042219"/>
            <a:ext cx="1407437" cy="646331"/>
          </a:xfrm>
          <a:prstGeom prst="rect">
            <a:avLst/>
          </a:prstGeom>
          <a:noFill/>
        </p:spPr>
        <p:txBody>
          <a:bodyPr wrap="none" rtlCol="0">
            <a:spAutoFit/>
          </a:bodyPr>
          <a:lstStyle/>
          <a:p>
            <a:pPr algn="ctr"/>
            <a:r>
              <a:rPr lang="it-IT" dirty="0">
                <a:solidFill>
                  <a:srgbClr val="000090"/>
                </a:solidFill>
              </a:rPr>
              <a:t>Casualità</a:t>
            </a:r>
          </a:p>
          <a:p>
            <a:r>
              <a:rPr lang="it-IT" dirty="0">
                <a:solidFill>
                  <a:srgbClr val="000090"/>
                </a:solidFill>
              </a:rPr>
              <a:t>gnoseologica</a:t>
            </a:r>
            <a:endParaRPr lang="it-IT" dirty="0"/>
          </a:p>
        </p:txBody>
      </p:sp>
      <p:sp>
        <p:nvSpPr>
          <p:cNvPr id="6" name="Freccia destra 5">
            <a:extLst>
              <a:ext uri="{FF2B5EF4-FFF2-40B4-BE49-F238E27FC236}">
                <a16:creationId xmlns:a16="http://schemas.microsoft.com/office/drawing/2014/main" id="{999518B5-3AEA-D94F-85F4-5A9C30B259B7}"/>
              </a:ext>
            </a:extLst>
          </p:cNvPr>
          <p:cNvSpPr/>
          <p:nvPr/>
        </p:nvSpPr>
        <p:spPr>
          <a:xfrm>
            <a:off x="2900467" y="1123068"/>
            <a:ext cx="447466" cy="4846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7" name="Diverso da 6">
            <a:extLst>
              <a:ext uri="{FF2B5EF4-FFF2-40B4-BE49-F238E27FC236}">
                <a16:creationId xmlns:a16="http://schemas.microsoft.com/office/drawing/2014/main" id="{B67AD180-4CDA-0F42-90BA-5999177D87D7}"/>
              </a:ext>
            </a:extLst>
          </p:cNvPr>
          <p:cNvSpPr/>
          <p:nvPr/>
        </p:nvSpPr>
        <p:spPr>
          <a:xfrm>
            <a:off x="4994840" y="1170547"/>
            <a:ext cx="672142" cy="389674"/>
          </a:xfrm>
          <a:prstGeom prst="mathNotEqual">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solidFill>
                <a:schemeClr val="tx1"/>
              </a:solidFill>
            </a:endParaRPr>
          </a:p>
        </p:txBody>
      </p:sp>
      <p:sp>
        <p:nvSpPr>
          <p:cNvPr id="10" name="CasellaDiTesto 9">
            <a:extLst>
              <a:ext uri="{FF2B5EF4-FFF2-40B4-BE49-F238E27FC236}">
                <a16:creationId xmlns:a16="http://schemas.microsoft.com/office/drawing/2014/main" id="{1F99511A-A5AB-874E-9E0C-569E985EADB5}"/>
              </a:ext>
            </a:extLst>
          </p:cNvPr>
          <p:cNvSpPr txBox="1"/>
          <p:nvPr/>
        </p:nvSpPr>
        <p:spPr>
          <a:xfrm>
            <a:off x="5813450" y="1052051"/>
            <a:ext cx="3113738" cy="646331"/>
          </a:xfrm>
          <a:prstGeom prst="rect">
            <a:avLst/>
          </a:prstGeom>
          <a:noFill/>
          <a:ln>
            <a:solidFill>
              <a:srgbClr val="002060"/>
            </a:solidFill>
          </a:ln>
        </p:spPr>
        <p:txBody>
          <a:bodyPr wrap="none" rtlCol="0">
            <a:spAutoFit/>
          </a:bodyPr>
          <a:lstStyle/>
          <a:p>
            <a:pPr algn="ctr"/>
            <a:r>
              <a:rPr lang="it-IT" dirty="0">
                <a:solidFill>
                  <a:srgbClr val="000090"/>
                </a:solidFill>
              </a:rPr>
              <a:t>casualità ontologica</a:t>
            </a:r>
          </a:p>
          <a:p>
            <a:r>
              <a:rPr lang="it-IT" dirty="0">
                <a:solidFill>
                  <a:srgbClr val="000090"/>
                </a:solidFill>
              </a:rPr>
              <a:t>(assenza radicale di una causa).</a:t>
            </a:r>
            <a:endParaRPr lang="it-IT" dirty="0"/>
          </a:p>
        </p:txBody>
      </p:sp>
      <p:sp>
        <p:nvSpPr>
          <p:cNvPr id="11" name="Freccia giù 10">
            <a:extLst>
              <a:ext uri="{FF2B5EF4-FFF2-40B4-BE49-F238E27FC236}">
                <a16:creationId xmlns:a16="http://schemas.microsoft.com/office/drawing/2014/main" id="{08DDE9C2-F30C-8F40-AB24-98ECB7E196AA}"/>
              </a:ext>
            </a:extLst>
          </p:cNvPr>
          <p:cNvSpPr/>
          <p:nvPr/>
        </p:nvSpPr>
        <p:spPr>
          <a:xfrm>
            <a:off x="1407731" y="2035616"/>
            <a:ext cx="484632" cy="314294"/>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12" name="CasellaDiTesto 11">
            <a:extLst>
              <a:ext uri="{FF2B5EF4-FFF2-40B4-BE49-F238E27FC236}">
                <a16:creationId xmlns:a16="http://schemas.microsoft.com/office/drawing/2014/main" id="{AD2E8104-51ED-7641-9314-3102046B0E70}"/>
              </a:ext>
            </a:extLst>
          </p:cNvPr>
          <p:cNvSpPr txBox="1"/>
          <p:nvPr/>
        </p:nvSpPr>
        <p:spPr>
          <a:xfrm>
            <a:off x="639097" y="2605548"/>
            <a:ext cx="2021900" cy="1754326"/>
          </a:xfrm>
          <a:prstGeom prst="rect">
            <a:avLst/>
          </a:prstGeom>
          <a:noFill/>
        </p:spPr>
        <p:txBody>
          <a:bodyPr wrap="square" rtlCol="0">
            <a:spAutoFit/>
          </a:bodyPr>
          <a:lstStyle/>
          <a:p>
            <a:pPr algn="ctr"/>
            <a:r>
              <a:rPr lang="it-IT" dirty="0">
                <a:solidFill>
                  <a:srgbClr val="002060"/>
                </a:solidFill>
              </a:rPr>
              <a:t>Aristotele</a:t>
            </a:r>
          </a:p>
          <a:p>
            <a:pPr algn="ctr"/>
            <a:endParaRPr lang="it-IT" dirty="0">
              <a:solidFill>
                <a:srgbClr val="002060"/>
              </a:solidFill>
            </a:endParaRPr>
          </a:p>
          <a:p>
            <a:pPr algn="ctr"/>
            <a:r>
              <a:rPr lang="it-IT" i="1" dirty="0">
                <a:solidFill>
                  <a:srgbClr val="002060"/>
                </a:solidFill>
              </a:rPr>
              <a:t>casualità essenziale</a:t>
            </a:r>
          </a:p>
          <a:p>
            <a:pPr algn="ctr"/>
            <a:endParaRPr lang="it-IT" dirty="0">
              <a:solidFill>
                <a:srgbClr val="002060"/>
              </a:solidFill>
            </a:endParaRPr>
          </a:p>
          <a:p>
            <a:pPr algn="ctr"/>
            <a:endParaRPr lang="it-IT" i="1" dirty="0">
              <a:solidFill>
                <a:srgbClr val="002060"/>
              </a:solidFill>
            </a:endParaRPr>
          </a:p>
          <a:p>
            <a:pPr algn="ctr"/>
            <a:r>
              <a:rPr lang="it-IT" i="1" dirty="0">
                <a:solidFill>
                  <a:srgbClr val="002060"/>
                </a:solidFill>
              </a:rPr>
              <a:t>causa</a:t>
            </a:r>
            <a:r>
              <a:rPr lang="it-IT" dirty="0">
                <a:solidFill>
                  <a:srgbClr val="002060"/>
                </a:solidFill>
              </a:rPr>
              <a:t> </a:t>
            </a:r>
            <a:r>
              <a:rPr lang="it-IT" i="1" dirty="0">
                <a:solidFill>
                  <a:srgbClr val="002060"/>
                </a:solidFill>
              </a:rPr>
              <a:t>per </a:t>
            </a:r>
            <a:r>
              <a:rPr lang="it-IT" i="1" dirty="0" err="1">
                <a:solidFill>
                  <a:srgbClr val="002060"/>
                </a:solidFill>
              </a:rPr>
              <a:t>accidens</a:t>
            </a:r>
            <a:endParaRPr lang="it-IT" dirty="0">
              <a:solidFill>
                <a:srgbClr val="002060"/>
              </a:solidFill>
            </a:endParaRPr>
          </a:p>
        </p:txBody>
      </p:sp>
      <p:sp>
        <p:nvSpPr>
          <p:cNvPr id="13" name="Uguale 12">
            <a:extLst>
              <a:ext uri="{FF2B5EF4-FFF2-40B4-BE49-F238E27FC236}">
                <a16:creationId xmlns:a16="http://schemas.microsoft.com/office/drawing/2014/main" id="{AB9D6F1E-A403-C941-B506-F9C5DF2AF53C}"/>
              </a:ext>
            </a:extLst>
          </p:cNvPr>
          <p:cNvSpPr/>
          <p:nvPr/>
        </p:nvSpPr>
        <p:spPr>
          <a:xfrm>
            <a:off x="1315750" y="3578190"/>
            <a:ext cx="668593" cy="395889"/>
          </a:xfrm>
          <a:prstGeom prst="mathEqual">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solidFill>
                <a:schemeClr val="tx1"/>
              </a:solidFill>
            </a:endParaRPr>
          </a:p>
        </p:txBody>
      </p:sp>
      <p:sp>
        <p:nvSpPr>
          <p:cNvPr id="14" name="CasellaDiTesto 13">
            <a:extLst>
              <a:ext uri="{FF2B5EF4-FFF2-40B4-BE49-F238E27FC236}">
                <a16:creationId xmlns:a16="http://schemas.microsoft.com/office/drawing/2014/main" id="{8449EF70-1C5D-E248-AD2F-CDFC87F91AF6}"/>
              </a:ext>
            </a:extLst>
          </p:cNvPr>
          <p:cNvSpPr txBox="1"/>
          <p:nvPr/>
        </p:nvSpPr>
        <p:spPr>
          <a:xfrm>
            <a:off x="3347933" y="2035277"/>
            <a:ext cx="1745177" cy="646331"/>
          </a:xfrm>
          <a:prstGeom prst="rect">
            <a:avLst/>
          </a:prstGeom>
          <a:noFill/>
        </p:spPr>
        <p:txBody>
          <a:bodyPr wrap="square" rtlCol="0">
            <a:spAutoFit/>
          </a:bodyPr>
          <a:lstStyle/>
          <a:p>
            <a:pPr algn="ctr"/>
            <a:r>
              <a:rPr lang="it-IT" dirty="0">
                <a:solidFill>
                  <a:srgbClr val="000090"/>
                </a:solidFill>
              </a:rPr>
              <a:t>limiti conoscitivi dell’osservatore</a:t>
            </a:r>
            <a:endParaRPr lang="it-IT" dirty="0"/>
          </a:p>
        </p:txBody>
      </p:sp>
      <p:sp>
        <p:nvSpPr>
          <p:cNvPr id="15" name="CasellaDiTesto 14">
            <a:extLst>
              <a:ext uri="{FF2B5EF4-FFF2-40B4-BE49-F238E27FC236}">
                <a16:creationId xmlns:a16="http://schemas.microsoft.com/office/drawing/2014/main" id="{055398D5-C5C4-084B-80B9-B88F80AE162A}"/>
              </a:ext>
            </a:extLst>
          </p:cNvPr>
          <p:cNvSpPr txBox="1"/>
          <p:nvPr/>
        </p:nvSpPr>
        <p:spPr>
          <a:xfrm>
            <a:off x="5813450" y="1920906"/>
            <a:ext cx="3113738" cy="923330"/>
          </a:xfrm>
          <a:prstGeom prst="rect">
            <a:avLst/>
          </a:prstGeom>
          <a:noFill/>
        </p:spPr>
        <p:txBody>
          <a:bodyPr wrap="square" rtlCol="0">
            <a:spAutoFit/>
          </a:bodyPr>
          <a:lstStyle/>
          <a:p>
            <a:pPr algn="ctr"/>
            <a:r>
              <a:rPr lang="it-IT" dirty="0">
                <a:solidFill>
                  <a:srgbClr val="000090"/>
                </a:solidFill>
              </a:rPr>
              <a:t>causa in senso metafisico</a:t>
            </a:r>
          </a:p>
          <a:p>
            <a:r>
              <a:rPr lang="it-IT" dirty="0">
                <a:solidFill>
                  <a:srgbClr val="000090"/>
                </a:solidFill>
              </a:rPr>
              <a:t>è quella che fa </a:t>
            </a:r>
            <a:r>
              <a:rPr lang="it-IT" i="1" dirty="0">
                <a:solidFill>
                  <a:srgbClr val="000090"/>
                </a:solidFill>
              </a:rPr>
              <a:t>essere</a:t>
            </a:r>
            <a:r>
              <a:rPr lang="it-IT" dirty="0">
                <a:solidFill>
                  <a:srgbClr val="000090"/>
                </a:solidFill>
              </a:rPr>
              <a:t> qualcosa e lo fa essere in un certo modo</a:t>
            </a:r>
            <a:endParaRPr lang="it-IT" dirty="0"/>
          </a:p>
        </p:txBody>
      </p:sp>
    </p:spTree>
    <p:extLst>
      <p:ext uri="{BB962C8B-B14F-4D97-AF65-F5344CB8AC3E}">
        <p14:creationId xmlns:p14="http://schemas.microsoft.com/office/powerpoint/2010/main" val="35064276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egnaposto piè di pagina 7"/>
          <p:cNvSpPr>
            <a:spLocks noGrp="1"/>
          </p:cNvSpPr>
          <p:nvPr>
            <p:ph type="ftr" sz="quarter" idx="11"/>
          </p:nvPr>
        </p:nvSpPr>
        <p:spPr/>
        <p:txBody>
          <a:bodyPr/>
          <a:lstStyle/>
          <a:p>
            <a:r>
              <a:rPr lang="it-IT" dirty="0">
                <a:solidFill>
                  <a:schemeClr val="tx1"/>
                </a:solidFill>
              </a:rPr>
              <a:t>M. Di Febo, La Quinta Via</a:t>
            </a:r>
          </a:p>
        </p:txBody>
      </p:sp>
      <p:sp>
        <p:nvSpPr>
          <p:cNvPr id="9" name="Segnaposto numero diapositiva 8"/>
          <p:cNvSpPr>
            <a:spLocks noGrp="1"/>
          </p:cNvSpPr>
          <p:nvPr>
            <p:ph type="sldNum" sz="quarter" idx="12"/>
          </p:nvPr>
        </p:nvSpPr>
        <p:spPr/>
        <p:txBody>
          <a:bodyPr/>
          <a:lstStyle/>
          <a:p>
            <a:fld id="{EDF39988-35F4-AF4A-9CEE-32CF4FD04A0B}" type="slidenum">
              <a:rPr lang="it-IT" smtClean="0">
                <a:solidFill>
                  <a:srgbClr val="000000"/>
                </a:solidFill>
              </a:rPr>
              <a:t>6</a:t>
            </a:fld>
            <a:endParaRPr lang="it-IT" dirty="0">
              <a:solidFill>
                <a:srgbClr val="000000"/>
              </a:solidFill>
            </a:endParaRPr>
          </a:p>
        </p:txBody>
      </p:sp>
      <p:sp>
        <p:nvSpPr>
          <p:cNvPr id="2" name="CasellaDiTesto 1"/>
          <p:cNvSpPr txBox="1"/>
          <p:nvPr/>
        </p:nvSpPr>
        <p:spPr>
          <a:xfrm>
            <a:off x="344593" y="625423"/>
            <a:ext cx="3386756" cy="1477328"/>
          </a:xfrm>
          <a:prstGeom prst="rect">
            <a:avLst/>
          </a:prstGeom>
          <a:noFill/>
          <a:ln>
            <a:solidFill>
              <a:srgbClr val="000090"/>
            </a:solidFill>
          </a:ln>
        </p:spPr>
        <p:txBody>
          <a:bodyPr wrap="square" rtlCol="0">
            <a:spAutoFit/>
          </a:bodyPr>
          <a:lstStyle/>
          <a:p>
            <a:r>
              <a:rPr lang="it-IT" dirty="0"/>
              <a:t>Quaestio II Articolo 1</a:t>
            </a:r>
          </a:p>
          <a:p>
            <a:r>
              <a:rPr lang="it-IT" b="1" dirty="0"/>
              <a:t>È per sé evidente che Dio esiste?</a:t>
            </a:r>
          </a:p>
          <a:p>
            <a:endParaRPr lang="it-IT" b="1" dirty="0"/>
          </a:p>
          <a:p>
            <a:r>
              <a:rPr lang="it-IT" dirty="0"/>
              <a:t>Quaestio II Articolo 2</a:t>
            </a:r>
          </a:p>
          <a:p>
            <a:r>
              <a:rPr lang="it-IT" b="1" dirty="0"/>
              <a:t>Si può dimostrare che Dio esiste?</a:t>
            </a:r>
            <a:endParaRPr lang="it-IT" dirty="0"/>
          </a:p>
        </p:txBody>
      </p:sp>
      <p:sp>
        <p:nvSpPr>
          <p:cNvPr id="4" name="Freccia giù 3"/>
          <p:cNvSpPr/>
          <p:nvPr/>
        </p:nvSpPr>
        <p:spPr>
          <a:xfrm>
            <a:off x="5897862" y="1872965"/>
            <a:ext cx="1039118" cy="395539"/>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5" name="CasellaDiTesto 4"/>
          <p:cNvSpPr txBox="1"/>
          <p:nvPr/>
        </p:nvSpPr>
        <p:spPr>
          <a:xfrm>
            <a:off x="4712737" y="1029541"/>
            <a:ext cx="3609829" cy="646331"/>
          </a:xfrm>
          <a:prstGeom prst="rect">
            <a:avLst/>
          </a:prstGeom>
          <a:noFill/>
          <a:ln>
            <a:solidFill>
              <a:srgbClr val="000090"/>
            </a:solidFill>
          </a:ln>
        </p:spPr>
        <p:txBody>
          <a:bodyPr wrap="square" rtlCol="0">
            <a:spAutoFit/>
          </a:bodyPr>
          <a:lstStyle/>
          <a:p>
            <a:r>
              <a:rPr lang="it-IT" dirty="0"/>
              <a:t>Quaestio II Articolo 3</a:t>
            </a:r>
          </a:p>
          <a:p>
            <a:r>
              <a:rPr lang="it-IT" b="1" dirty="0"/>
              <a:t>Esiste Dio?</a:t>
            </a:r>
            <a:endParaRPr lang="it-IT" dirty="0"/>
          </a:p>
        </p:txBody>
      </p:sp>
      <p:sp>
        <p:nvSpPr>
          <p:cNvPr id="6" name="CasellaDiTesto 5"/>
          <p:cNvSpPr txBox="1"/>
          <p:nvPr/>
        </p:nvSpPr>
        <p:spPr>
          <a:xfrm>
            <a:off x="4712737" y="2375057"/>
            <a:ext cx="3609828" cy="646331"/>
          </a:xfrm>
          <a:prstGeom prst="rect">
            <a:avLst/>
          </a:prstGeom>
          <a:noFill/>
          <a:ln>
            <a:solidFill>
              <a:srgbClr val="000090"/>
            </a:solidFill>
          </a:ln>
        </p:spPr>
        <p:txBody>
          <a:bodyPr wrap="square" rtlCol="0">
            <a:spAutoFit/>
          </a:bodyPr>
          <a:lstStyle/>
          <a:p>
            <a:r>
              <a:rPr lang="it-IT" dirty="0"/>
              <a:t>Risposta: </a:t>
            </a:r>
            <a:r>
              <a:rPr lang="it-IT" b="1" i="1" dirty="0"/>
              <a:t>che Dio esiste può essere provato attraverso cinque vie</a:t>
            </a:r>
          </a:p>
        </p:txBody>
      </p:sp>
      <p:sp>
        <p:nvSpPr>
          <p:cNvPr id="11" name="Freccia giù 10"/>
          <p:cNvSpPr/>
          <p:nvPr/>
        </p:nvSpPr>
        <p:spPr>
          <a:xfrm rot="16200000">
            <a:off x="3721951" y="1076101"/>
            <a:ext cx="1039118" cy="558070"/>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7" name="Ovale 6"/>
          <p:cNvSpPr/>
          <p:nvPr/>
        </p:nvSpPr>
        <p:spPr>
          <a:xfrm>
            <a:off x="344594" y="3435014"/>
            <a:ext cx="8342206" cy="284807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nSpc>
                <a:spcPct val="120000"/>
              </a:lnSpc>
            </a:pPr>
            <a:r>
              <a:rPr lang="it-IT" b="1" i="1" dirty="0">
                <a:solidFill>
                  <a:srgbClr val="000090"/>
                </a:solidFill>
              </a:rPr>
              <a:t>La prima e la più evidente è quella che è desunta dal moto.</a:t>
            </a:r>
            <a:endParaRPr lang="it-IT" dirty="0">
              <a:solidFill>
                <a:srgbClr val="000090"/>
              </a:solidFill>
            </a:endParaRPr>
          </a:p>
          <a:p>
            <a:pPr>
              <a:lnSpc>
                <a:spcPct val="120000"/>
              </a:lnSpc>
            </a:pPr>
            <a:r>
              <a:rPr lang="it-IT" b="1" i="1" dirty="0">
                <a:solidFill>
                  <a:srgbClr val="000090"/>
                </a:solidFill>
              </a:rPr>
              <a:t>La seconda via parte dalla nozione di causa efficiente.</a:t>
            </a:r>
            <a:endParaRPr lang="it-IT" dirty="0">
              <a:solidFill>
                <a:srgbClr val="000090"/>
              </a:solidFill>
            </a:endParaRPr>
          </a:p>
          <a:p>
            <a:pPr>
              <a:lnSpc>
                <a:spcPct val="120000"/>
              </a:lnSpc>
            </a:pPr>
            <a:r>
              <a:rPr lang="it-IT" b="1" i="1" dirty="0">
                <a:solidFill>
                  <a:srgbClr val="000090"/>
                </a:solidFill>
              </a:rPr>
              <a:t>La terza via è presa dal possibile e dal necessario</a:t>
            </a:r>
            <a:endParaRPr lang="it-IT" dirty="0">
              <a:solidFill>
                <a:srgbClr val="000090"/>
              </a:solidFill>
            </a:endParaRPr>
          </a:p>
          <a:p>
            <a:pPr>
              <a:lnSpc>
                <a:spcPct val="120000"/>
              </a:lnSpc>
            </a:pPr>
            <a:r>
              <a:rPr lang="it-IT" b="1" i="1" dirty="0">
                <a:solidFill>
                  <a:srgbClr val="000090"/>
                </a:solidFill>
              </a:rPr>
              <a:t>La quarta via è presa dai gradi che si riscontrano nelle cose.</a:t>
            </a:r>
            <a:endParaRPr lang="it-IT" dirty="0">
              <a:solidFill>
                <a:srgbClr val="000090"/>
              </a:solidFill>
            </a:endParaRPr>
          </a:p>
          <a:p>
            <a:pPr>
              <a:lnSpc>
                <a:spcPct val="120000"/>
              </a:lnSpc>
            </a:pPr>
            <a:r>
              <a:rPr lang="it-IT" sz="2300" b="1" i="1" dirty="0">
                <a:solidFill>
                  <a:srgbClr val="000090"/>
                </a:solidFill>
              </a:rPr>
              <a:t>La quinta via è desunta dal governo delle cose</a:t>
            </a:r>
            <a:endParaRPr lang="it-IT" sz="2300" dirty="0">
              <a:solidFill>
                <a:srgbClr val="000090"/>
              </a:solidFill>
            </a:endParaRPr>
          </a:p>
        </p:txBody>
      </p:sp>
    </p:spTree>
    <p:extLst>
      <p:ext uri="{BB962C8B-B14F-4D97-AF65-F5344CB8AC3E}">
        <p14:creationId xmlns:p14="http://schemas.microsoft.com/office/powerpoint/2010/main" val="354992139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egnaposto piè di pagina 7"/>
          <p:cNvSpPr>
            <a:spLocks noGrp="1"/>
          </p:cNvSpPr>
          <p:nvPr>
            <p:ph type="ftr" sz="quarter" idx="11"/>
          </p:nvPr>
        </p:nvSpPr>
        <p:spPr/>
        <p:txBody>
          <a:bodyPr/>
          <a:lstStyle/>
          <a:p>
            <a:r>
              <a:rPr lang="it-IT" dirty="0">
                <a:solidFill>
                  <a:schemeClr val="tx1"/>
                </a:solidFill>
              </a:rPr>
              <a:t>M. Di Febo, La Quinta Via</a:t>
            </a:r>
          </a:p>
        </p:txBody>
      </p:sp>
      <p:sp>
        <p:nvSpPr>
          <p:cNvPr id="9" name="Segnaposto numero diapositiva 8"/>
          <p:cNvSpPr>
            <a:spLocks noGrp="1"/>
          </p:cNvSpPr>
          <p:nvPr>
            <p:ph type="sldNum" sz="quarter" idx="12"/>
          </p:nvPr>
        </p:nvSpPr>
        <p:spPr/>
        <p:txBody>
          <a:bodyPr/>
          <a:lstStyle/>
          <a:p>
            <a:fld id="{EDF39988-35F4-AF4A-9CEE-32CF4FD04A0B}" type="slidenum">
              <a:rPr lang="it-IT" smtClean="0">
                <a:solidFill>
                  <a:srgbClr val="000000"/>
                </a:solidFill>
              </a:rPr>
              <a:t>60</a:t>
            </a:fld>
            <a:endParaRPr lang="it-IT" dirty="0">
              <a:solidFill>
                <a:srgbClr val="000000"/>
              </a:solidFill>
            </a:endParaRPr>
          </a:p>
        </p:txBody>
      </p:sp>
      <p:pic>
        <p:nvPicPr>
          <p:cNvPr id="2" name="Immagine 1"/>
          <p:cNvPicPr>
            <a:picLocks noChangeAspect="1"/>
          </p:cNvPicPr>
          <p:nvPr/>
        </p:nvPicPr>
        <p:blipFill>
          <a:blip r:embed="rId3"/>
          <a:stretch>
            <a:fillRect/>
          </a:stretch>
        </p:blipFill>
        <p:spPr>
          <a:xfrm>
            <a:off x="5059680" y="254000"/>
            <a:ext cx="3576320" cy="2794000"/>
          </a:xfrm>
          <a:prstGeom prst="rect">
            <a:avLst/>
          </a:prstGeom>
        </p:spPr>
      </p:pic>
      <p:sp>
        <p:nvSpPr>
          <p:cNvPr id="5" name="CasellaDiTesto 4"/>
          <p:cNvSpPr txBox="1"/>
          <p:nvPr/>
        </p:nvSpPr>
        <p:spPr>
          <a:xfrm>
            <a:off x="200668" y="254000"/>
            <a:ext cx="4586921" cy="3061736"/>
          </a:xfrm>
          <a:prstGeom prst="rect">
            <a:avLst/>
          </a:prstGeom>
          <a:noFill/>
        </p:spPr>
        <p:txBody>
          <a:bodyPr wrap="square" rtlCol="0">
            <a:spAutoFit/>
          </a:bodyPr>
          <a:lstStyle/>
          <a:p>
            <a:pPr>
              <a:lnSpc>
                <a:spcPct val="120000"/>
              </a:lnSpc>
            </a:pPr>
            <a:r>
              <a:rPr lang="it-IT" dirty="0" err="1">
                <a:solidFill>
                  <a:srgbClr val="000090"/>
                </a:solidFill>
              </a:rPr>
              <a:t>Monod</a:t>
            </a:r>
            <a:r>
              <a:rPr lang="it-IT" dirty="0">
                <a:solidFill>
                  <a:srgbClr val="000090"/>
                </a:solidFill>
              </a:rPr>
              <a:t> usa il concetto di caso in modo contraddittorio</a:t>
            </a:r>
          </a:p>
          <a:p>
            <a:pPr marL="285750" indent="-285750">
              <a:lnSpc>
                <a:spcPct val="120000"/>
              </a:lnSpc>
              <a:buFont typeface="Arial" panose="020B0604020202020204" pitchFamily="34" charset="0"/>
              <a:buChar char="•"/>
            </a:pPr>
            <a:r>
              <a:rPr lang="it-IT" dirty="0">
                <a:solidFill>
                  <a:srgbClr val="000090"/>
                </a:solidFill>
              </a:rPr>
              <a:t>Il caso, per verificarsi presuppone l’esistenza di altre cause (indirette) che lo precedono e i cui effetti si trovano ad essere accidentalmente concomitanti.</a:t>
            </a:r>
          </a:p>
          <a:p>
            <a:pPr marL="285750" indent="-285750">
              <a:lnSpc>
                <a:spcPct val="120000"/>
              </a:lnSpc>
              <a:buFont typeface="Arial" panose="020B0604020202020204" pitchFamily="34" charset="0"/>
              <a:buChar char="•"/>
            </a:pPr>
            <a:r>
              <a:rPr lang="it-IT" dirty="0">
                <a:solidFill>
                  <a:srgbClr val="000090"/>
                </a:solidFill>
              </a:rPr>
              <a:t>Il caso non può prendere il posto della causalità, se richiede altre cause per poter risultare come concomitanza dei loro effetti.</a:t>
            </a:r>
          </a:p>
        </p:txBody>
      </p:sp>
      <p:sp>
        <p:nvSpPr>
          <p:cNvPr id="3" name="Rettangolo 2"/>
          <p:cNvSpPr/>
          <p:nvPr/>
        </p:nvSpPr>
        <p:spPr>
          <a:xfrm>
            <a:off x="943762" y="3763862"/>
            <a:ext cx="6268958" cy="734945"/>
          </a:xfrm>
          <a:prstGeom prst="rect">
            <a:avLst/>
          </a:prstGeom>
          <a:ln>
            <a:solidFill>
              <a:srgbClr val="002060"/>
            </a:solidFill>
          </a:ln>
        </p:spPr>
        <p:txBody>
          <a:bodyPr wrap="square">
            <a:spAutoFit/>
          </a:bodyPr>
          <a:lstStyle/>
          <a:p>
            <a:pPr lvl="0">
              <a:lnSpc>
                <a:spcPct val="120000"/>
              </a:lnSpc>
            </a:pPr>
            <a:r>
              <a:rPr lang="it-IT" dirty="0">
                <a:solidFill>
                  <a:srgbClr val="000090"/>
                </a:solidFill>
              </a:rPr>
              <a:t>Il caso come spiegazione ontologica globale dell’essere delle cose</a:t>
            </a:r>
          </a:p>
          <a:p>
            <a:pPr lvl="0">
              <a:lnSpc>
                <a:spcPct val="120000"/>
              </a:lnSpc>
            </a:pPr>
            <a:r>
              <a:rPr lang="it-IT" dirty="0">
                <a:solidFill>
                  <a:srgbClr val="000090"/>
                </a:solidFill>
              </a:rPr>
              <a:t>(negazione di ogni intenzionalità progettuale nel cosmo)</a:t>
            </a:r>
          </a:p>
        </p:txBody>
      </p:sp>
      <p:sp>
        <p:nvSpPr>
          <p:cNvPr id="4" name="Freccia giù 3">
            <a:extLst>
              <a:ext uri="{FF2B5EF4-FFF2-40B4-BE49-F238E27FC236}">
                <a16:creationId xmlns:a16="http://schemas.microsoft.com/office/drawing/2014/main" id="{4D15AA3B-2EC7-9948-A000-806BB9C64B9A}"/>
              </a:ext>
            </a:extLst>
          </p:cNvPr>
          <p:cNvSpPr/>
          <p:nvPr/>
        </p:nvSpPr>
        <p:spPr>
          <a:xfrm>
            <a:off x="3368892" y="4686300"/>
            <a:ext cx="1418697" cy="365125"/>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6" name="CasellaDiTesto 5">
            <a:extLst>
              <a:ext uri="{FF2B5EF4-FFF2-40B4-BE49-F238E27FC236}">
                <a16:creationId xmlns:a16="http://schemas.microsoft.com/office/drawing/2014/main" id="{9DDD3CC5-9AFD-1447-AD43-7CCE1765D561}"/>
              </a:ext>
            </a:extLst>
          </p:cNvPr>
          <p:cNvSpPr txBox="1"/>
          <p:nvPr/>
        </p:nvSpPr>
        <p:spPr>
          <a:xfrm>
            <a:off x="607143" y="5170216"/>
            <a:ext cx="8075560" cy="1067343"/>
          </a:xfrm>
          <a:prstGeom prst="rect">
            <a:avLst/>
          </a:prstGeom>
          <a:noFill/>
          <a:ln>
            <a:solidFill>
              <a:srgbClr val="002060"/>
            </a:solidFill>
          </a:ln>
        </p:spPr>
        <p:txBody>
          <a:bodyPr wrap="square" rtlCol="0">
            <a:spAutoFit/>
          </a:bodyPr>
          <a:lstStyle/>
          <a:p>
            <a:pPr lvl="0">
              <a:lnSpc>
                <a:spcPct val="120000"/>
              </a:lnSpc>
            </a:pPr>
            <a:r>
              <a:rPr lang="it-IT" dirty="0">
                <a:solidFill>
                  <a:srgbClr val="000090"/>
                </a:solidFill>
              </a:rPr>
              <a:t>Problemi</a:t>
            </a:r>
          </a:p>
          <a:p>
            <a:pPr lvl="0">
              <a:lnSpc>
                <a:spcPct val="120000"/>
              </a:lnSpc>
            </a:pPr>
            <a:r>
              <a:rPr lang="it-IT" dirty="0">
                <a:solidFill>
                  <a:srgbClr val="000090"/>
                </a:solidFill>
              </a:rPr>
              <a:t>contingenza (perché esiste)</a:t>
            </a:r>
          </a:p>
          <a:p>
            <a:pPr lvl="0">
              <a:lnSpc>
                <a:spcPct val="120000"/>
              </a:lnSpc>
            </a:pPr>
            <a:r>
              <a:rPr lang="it-IT" dirty="0">
                <a:solidFill>
                  <a:srgbClr val="000090"/>
                </a:solidFill>
              </a:rPr>
              <a:t>specificità formale del cosmo  (perché esiste con le proprietà che ha e non con altre).</a:t>
            </a:r>
          </a:p>
        </p:txBody>
      </p:sp>
    </p:spTree>
    <p:extLst>
      <p:ext uri="{BB962C8B-B14F-4D97-AF65-F5344CB8AC3E}">
        <p14:creationId xmlns:p14="http://schemas.microsoft.com/office/powerpoint/2010/main" val="284985608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egnaposto piè di pagina 7"/>
          <p:cNvSpPr>
            <a:spLocks noGrp="1"/>
          </p:cNvSpPr>
          <p:nvPr>
            <p:ph type="ftr" sz="quarter" idx="11"/>
          </p:nvPr>
        </p:nvSpPr>
        <p:spPr/>
        <p:txBody>
          <a:bodyPr/>
          <a:lstStyle/>
          <a:p>
            <a:r>
              <a:rPr lang="it-IT" dirty="0">
                <a:solidFill>
                  <a:schemeClr val="tx1"/>
                </a:solidFill>
              </a:rPr>
              <a:t>M. Di Febo, La Quinta Via</a:t>
            </a:r>
          </a:p>
        </p:txBody>
      </p:sp>
      <p:sp>
        <p:nvSpPr>
          <p:cNvPr id="9" name="Segnaposto numero diapositiva 8"/>
          <p:cNvSpPr>
            <a:spLocks noGrp="1"/>
          </p:cNvSpPr>
          <p:nvPr>
            <p:ph type="sldNum" sz="quarter" idx="12"/>
          </p:nvPr>
        </p:nvSpPr>
        <p:spPr/>
        <p:txBody>
          <a:bodyPr/>
          <a:lstStyle/>
          <a:p>
            <a:fld id="{EDF39988-35F4-AF4A-9CEE-32CF4FD04A0B}" type="slidenum">
              <a:rPr lang="it-IT" smtClean="0">
                <a:solidFill>
                  <a:srgbClr val="000000"/>
                </a:solidFill>
              </a:rPr>
              <a:t>61</a:t>
            </a:fld>
            <a:endParaRPr lang="it-IT" dirty="0">
              <a:solidFill>
                <a:srgbClr val="000000"/>
              </a:solidFill>
            </a:endParaRPr>
          </a:p>
        </p:txBody>
      </p:sp>
      <p:sp>
        <p:nvSpPr>
          <p:cNvPr id="4" name="CasellaDiTesto 3">
            <a:extLst>
              <a:ext uri="{FF2B5EF4-FFF2-40B4-BE49-F238E27FC236}">
                <a16:creationId xmlns:a16="http://schemas.microsoft.com/office/drawing/2014/main" id="{3A7B1DC6-3B2D-F343-9E03-F33AF2D807A2}"/>
              </a:ext>
            </a:extLst>
          </p:cNvPr>
          <p:cNvSpPr txBox="1"/>
          <p:nvPr/>
        </p:nvSpPr>
        <p:spPr>
          <a:xfrm>
            <a:off x="442452" y="452284"/>
            <a:ext cx="8244348" cy="3170099"/>
          </a:xfrm>
          <a:prstGeom prst="rect">
            <a:avLst/>
          </a:prstGeom>
          <a:noFill/>
        </p:spPr>
        <p:txBody>
          <a:bodyPr wrap="square" rtlCol="0">
            <a:spAutoFit/>
          </a:bodyPr>
          <a:lstStyle/>
          <a:p>
            <a:r>
              <a:rPr lang="it-IT" sz="2000" dirty="0"/>
              <a:t>L’ipotesi evolutiva per selezione naturale, per quanto affascinante, non è dimostrabile; forse si possono invocare </a:t>
            </a:r>
            <a:r>
              <a:rPr lang="it-IT" sz="2000" i="1" dirty="0"/>
              <a:t>indizi</a:t>
            </a:r>
            <a:r>
              <a:rPr lang="it-IT" sz="2000" dirty="0"/>
              <a:t> suo favore, ma nessuna prova. </a:t>
            </a:r>
          </a:p>
          <a:p>
            <a:endParaRPr lang="it-IT" sz="2000" dirty="0"/>
          </a:p>
          <a:p>
            <a:r>
              <a:rPr lang="it-IT" sz="2000" dirty="0"/>
              <a:t>«In ultima analisi, dunque, la nozione di evoluzione per selezione naturale dell’organismo più adatto all’ambiente si rivela una nozione che rasenta la </a:t>
            </a:r>
            <a:r>
              <a:rPr lang="it-IT" sz="2000" i="1" dirty="0"/>
              <a:t>tautologia</a:t>
            </a:r>
            <a:r>
              <a:rPr lang="it-IT" sz="2000" dirty="0"/>
              <a:t>: questa determinata popolazione si è evoluta, mentre quest’altra si è estinta, perché la prima aveva una migliore </a:t>
            </a:r>
            <a:r>
              <a:rPr lang="it-IT" sz="2000" i="1" dirty="0"/>
              <a:t>fitness</a:t>
            </a:r>
            <a:r>
              <a:rPr lang="it-IT" sz="2000" dirty="0"/>
              <a:t>, la qual cosa è dimostrata dal fatto che…. si è evoluta!»</a:t>
            </a:r>
          </a:p>
          <a:p>
            <a:endParaRPr lang="it-IT" sz="800" dirty="0"/>
          </a:p>
          <a:p>
            <a:pPr marL="2051050" algn="r"/>
            <a:r>
              <a:rPr lang="it-IT" sz="1600" dirty="0" err="1"/>
              <a:t>Goswami</a:t>
            </a:r>
            <a:r>
              <a:rPr lang="it-IT" sz="1600" dirty="0"/>
              <a:t> Amit, </a:t>
            </a:r>
            <a:r>
              <a:rPr lang="it-IT" sz="1600" i="1" dirty="0"/>
              <a:t>Evoluzione creativa. La soluzione di un fisico tra darwinismo e creazionismo</a:t>
            </a:r>
            <a:r>
              <a:rPr lang="it-IT" sz="1600" dirty="0"/>
              <a:t>, Mediterranee, Milano 2013, p. 144</a:t>
            </a:r>
          </a:p>
        </p:txBody>
      </p:sp>
      <p:sp>
        <p:nvSpPr>
          <p:cNvPr id="2" name="CasellaDiTesto 1">
            <a:extLst>
              <a:ext uri="{FF2B5EF4-FFF2-40B4-BE49-F238E27FC236}">
                <a16:creationId xmlns:a16="http://schemas.microsoft.com/office/drawing/2014/main" id="{38EDCF83-7476-304F-A064-EC861D024935}"/>
              </a:ext>
            </a:extLst>
          </p:cNvPr>
          <p:cNvSpPr txBox="1"/>
          <p:nvPr/>
        </p:nvSpPr>
        <p:spPr>
          <a:xfrm>
            <a:off x="1592825" y="5373199"/>
            <a:ext cx="1911614" cy="369332"/>
          </a:xfrm>
          <a:prstGeom prst="rect">
            <a:avLst/>
          </a:prstGeom>
          <a:noFill/>
        </p:spPr>
        <p:txBody>
          <a:bodyPr wrap="none" rtlCol="0">
            <a:spAutoFit/>
          </a:bodyPr>
          <a:lstStyle/>
          <a:p>
            <a:r>
              <a:rPr lang="it-IT" dirty="0"/>
              <a:t>Selezione naturale</a:t>
            </a:r>
          </a:p>
        </p:txBody>
      </p:sp>
      <p:sp>
        <p:nvSpPr>
          <p:cNvPr id="3" name="Freccia destra 2">
            <a:extLst>
              <a:ext uri="{FF2B5EF4-FFF2-40B4-BE49-F238E27FC236}">
                <a16:creationId xmlns:a16="http://schemas.microsoft.com/office/drawing/2014/main" id="{C15D97AF-0DDC-814B-84BC-26F6656C7B40}"/>
              </a:ext>
            </a:extLst>
          </p:cNvPr>
          <p:cNvSpPr/>
          <p:nvPr/>
        </p:nvSpPr>
        <p:spPr>
          <a:xfrm>
            <a:off x="3736257" y="4914958"/>
            <a:ext cx="978408" cy="21375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5" name="CasellaDiTesto 4">
            <a:extLst>
              <a:ext uri="{FF2B5EF4-FFF2-40B4-BE49-F238E27FC236}">
                <a16:creationId xmlns:a16="http://schemas.microsoft.com/office/drawing/2014/main" id="{AA307C9D-931D-244F-B0B1-A315B6F7CF0D}"/>
              </a:ext>
            </a:extLst>
          </p:cNvPr>
          <p:cNvSpPr txBox="1"/>
          <p:nvPr/>
        </p:nvSpPr>
        <p:spPr>
          <a:xfrm>
            <a:off x="2310971" y="4846699"/>
            <a:ext cx="1193468" cy="369332"/>
          </a:xfrm>
          <a:prstGeom prst="rect">
            <a:avLst/>
          </a:prstGeom>
          <a:noFill/>
        </p:spPr>
        <p:txBody>
          <a:bodyPr wrap="none" rtlCol="0">
            <a:spAutoFit/>
          </a:bodyPr>
          <a:lstStyle/>
          <a:p>
            <a:r>
              <a:rPr lang="it-IT" dirty="0"/>
              <a:t>Evoluzione</a:t>
            </a:r>
          </a:p>
        </p:txBody>
      </p:sp>
      <p:sp>
        <p:nvSpPr>
          <p:cNvPr id="6" name="CasellaDiTesto 5">
            <a:extLst>
              <a:ext uri="{FF2B5EF4-FFF2-40B4-BE49-F238E27FC236}">
                <a16:creationId xmlns:a16="http://schemas.microsoft.com/office/drawing/2014/main" id="{44E3C4A1-5113-A243-A3E8-F7E9D6AB334A}"/>
              </a:ext>
            </a:extLst>
          </p:cNvPr>
          <p:cNvSpPr txBox="1"/>
          <p:nvPr/>
        </p:nvSpPr>
        <p:spPr>
          <a:xfrm>
            <a:off x="4946483" y="4846699"/>
            <a:ext cx="348172" cy="369332"/>
          </a:xfrm>
          <a:prstGeom prst="rect">
            <a:avLst/>
          </a:prstGeom>
          <a:noFill/>
        </p:spPr>
        <p:txBody>
          <a:bodyPr wrap="none" rtlCol="0">
            <a:spAutoFit/>
          </a:bodyPr>
          <a:lstStyle/>
          <a:p>
            <a:r>
              <a:rPr lang="it-IT" dirty="0"/>
              <a:t>SI</a:t>
            </a:r>
          </a:p>
        </p:txBody>
      </p:sp>
      <p:sp>
        <p:nvSpPr>
          <p:cNvPr id="10" name="Freccia destra 9">
            <a:extLst>
              <a:ext uri="{FF2B5EF4-FFF2-40B4-BE49-F238E27FC236}">
                <a16:creationId xmlns:a16="http://schemas.microsoft.com/office/drawing/2014/main" id="{BF671E5C-C1B4-1348-8BE2-7CA90A93FB41}"/>
              </a:ext>
            </a:extLst>
          </p:cNvPr>
          <p:cNvSpPr/>
          <p:nvPr/>
        </p:nvSpPr>
        <p:spPr>
          <a:xfrm>
            <a:off x="3736257" y="5450988"/>
            <a:ext cx="978408" cy="21375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7" name="CasellaDiTesto 6">
            <a:extLst>
              <a:ext uri="{FF2B5EF4-FFF2-40B4-BE49-F238E27FC236}">
                <a16:creationId xmlns:a16="http://schemas.microsoft.com/office/drawing/2014/main" id="{976A5587-5D84-E740-A26F-E89C85EA1492}"/>
              </a:ext>
            </a:extLst>
          </p:cNvPr>
          <p:cNvSpPr txBox="1"/>
          <p:nvPr/>
        </p:nvSpPr>
        <p:spPr>
          <a:xfrm>
            <a:off x="5028203" y="5373199"/>
            <a:ext cx="292068" cy="369332"/>
          </a:xfrm>
          <a:prstGeom prst="rect">
            <a:avLst/>
          </a:prstGeom>
          <a:noFill/>
        </p:spPr>
        <p:txBody>
          <a:bodyPr wrap="none" rtlCol="0">
            <a:spAutoFit/>
          </a:bodyPr>
          <a:lstStyle/>
          <a:p>
            <a:r>
              <a:rPr lang="it-IT" b="1" dirty="0"/>
              <a:t>?</a:t>
            </a:r>
          </a:p>
        </p:txBody>
      </p:sp>
    </p:spTree>
    <p:extLst>
      <p:ext uri="{BB962C8B-B14F-4D97-AF65-F5344CB8AC3E}">
        <p14:creationId xmlns:p14="http://schemas.microsoft.com/office/powerpoint/2010/main" val="281031131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egnaposto piè di pagina 7"/>
          <p:cNvSpPr>
            <a:spLocks noGrp="1"/>
          </p:cNvSpPr>
          <p:nvPr>
            <p:ph type="ftr" sz="quarter" idx="11"/>
          </p:nvPr>
        </p:nvSpPr>
        <p:spPr/>
        <p:txBody>
          <a:bodyPr/>
          <a:lstStyle/>
          <a:p>
            <a:r>
              <a:rPr lang="it-IT" dirty="0">
                <a:solidFill>
                  <a:schemeClr val="tx1"/>
                </a:solidFill>
              </a:rPr>
              <a:t>M. Di Febo, La Quinta Via</a:t>
            </a:r>
          </a:p>
        </p:txBody>
      </p:sp>
      <p:sp>
        <p:nvSpPr>
          <p:cNvPr id="9" name="Segnaposto numero diapositiva 8"/>
          <p:cNvSpPr>
            <a:spLocks noGrp="1"/>
          </p:cNvSpPr>
          <p:nvPr>
            <p:ph type="sldNum" sz="quarter" idx="12"/>
          </p:nvPr>
        </p:nvSpPr>
        <p:spPr/>
        <p:txBody>
          <a:bodyPr/>
          <a:lstStyle/>
          <a:p>
            <a:fld id="{EDF39988-35F4-AF4A-9CEE-32CF4FD04A0B}" type="slidenum">
              <a:rPr lang="it-IT" smtClean="0">
                <a:solidFill>
                  <a:srgbClr val="000000"/>
                </a:solidFill>
              </a:rPr>
              <a:t>62</a:t>
            </a:fld>
            <a:endParaRPr lang="it-IT" dirty="0">
              <a:solidFill>
                <a:srgbClr val="000000"/>
              </a:solidFill>
            </a:endParaRPr>
          </a:p>
        </p:txBody>
      </p:sp>
      <p:sp>
        <p:nvSpPr>
          <p:cNvPr id="11" name="CasellaDiTesto 10">
            <a:extLst>
              <a:ext uri="{FF2B5EF4-FFF2-40B4-BE49-F238E27FC236}">
                <a16:creationId xmlns:a16="http://schemas.microsoft.com/office/drawing/2014/main" id="{5C66C1DC-8044-FF41-AC39-BA049409860B}"/>
              </a:ext>
            </a:extLst>
          </p:cNvPr>
          <p:cNvSpPr txBox="1"/>
          <p:nvPr/>
        </p:nvSpPr>
        <p:spPr>
          <a:xfrm>
            <a:off x="304800" y="293538"/>
            <a:ext cx="2173415" cy="461665"/>
          </a:xfrm>
          <a:prstGeom prst="rect">
            <a:avLst/>
          </a:prstGeom>
          <a:noFill/>
        </p:spPr>
        <p:txBody>
          <a:bodyPr wrap="none" rtlCol="0">
            <a:spAutoFit/>
          </a:bodyPr>
          <a:lstStyle/>
          <a:p>
            <a:r>
              <a:rPr lang="it-IT" sz="2400" b="1" dirty="0"/>
              <a:t>Problemi aperti</a:t>
            </a:r>
          </a:p>
        </p:txBody>
      </p:sp>
      <p:sp>
        <p:nvSpPr>
          <p:cNvPr id="12" name="CasellaDiTesto 11">
            <a:extLst>
              <a:ext uri="{FF2B5EF4-FFF2-40B4-BE49-F238E27FC236}">
                <a16:creationId xmlns:a16="http://schemas.microsoft.com/office/drawing/2014/main" id="{D89E645D-4C35-6F40-9A3F-9F449C3E6BF0}"/>
              </a:ext>
            </a:extLst>
          </p:cNvPr>
          <p:cNvSpPr txBox="1"/>
          <p:nvPr/>
        </p:nvSpPr>
        <p:spPr>
          <a:xfrm>
            <a:off x="575187" y="968665"/>
            <a:ext cx="7993626" cy="2677656"/>
          </a:xfrm>
          <a:prstGeom prst="rect">
            <a:avLst/>
          </a:prstGeom>
          <a:noFill/>
        </p:spPr>
        <p:txBody>
          <a:bodyPr wrap="square" rtlCol="0">
            <a:spAutoFit/>
          </a:bodyPr>
          <a:lstStyle/>
          <a:p>
            <a:pPr marL="342900" indent="-342900">
              <a:buFont typeface="Courier New" panose="02070309020205020404" pitchFamily="49" charset="0"/>
              <a:buChar char="o"/>
            </a:pPr>
            <a:r>
              <a:rPr lang="it-IT" sz="2400" dirty="0"/>
              <a:t>La selezione naturale è conservativa</a:t>
            </a:r>
          </a:p>
          <a:p>
            <a:pPr marL="342900" indent="-342900">
              <a:buFont typeface="Courier New" panose="02070309020205020404" pitchFamily="49" charset="0"/>
              <a:buChar char="o"/>
            </a:pPr>
            <a:r>
              <a:rPr lang="it-IT" sz="2400" dirty="0"/>
              <a:t>Lo sviluppo di organi complessi (occhio, ali)</a:t>
            </a:r>
          </a:p>
          <a:p>
            <a:pPr marL="342900" indent="-342900">
              <a:buFont typeface="Courier New" panose="02070309020205020404" pitchFamily="49" charset="0"/>
              <a:buChar char="o"/>
            </a:pPr>
            <a:r>
              <a:rPr lang="it-IT" sz="2400" dirty="0"/>
              <a:t>I cicli naturali sono più veloci dei tempi evolutivi</a:t>
            </a:r>
          </a:p>
          <a:p>
            <a:pPr marL="342900" indent="-342900">
              <a:buFont typeface="Courier New" panose="02070309020205020404" pitchFamily="49" charset="0"/>
              <a:buChar char="o"/>
            </a:pPr>
            <a:r>
              <a:rPr lang="it-IT" sz="2400" dirty="0"/>
              <a:t>I tempi evolutivi, probabilistici, sono incompatibili con l’età della Terra</a:t>
            </a:r>
          </a:p>
          <a:p>
            <a:pPr marL="342900" indent="-342900">
              <a:buFont typeface="Courier New" panose="02070309020205020404" pitchFamily="49" charset="0"/>
              <a:buChar char="o"/>
            </a:pPr>
            <a:r>
              <a:rPr lang="it-IT" sz="2400" dirty="0"/>
              <a:t>Entropia</a:t>
            </a:r>
          </a:p>
          <a:p>
            <a:pPr marL="342900" indent="-342900">
              <a:buFont typeface="Courier New" panose="02070309020205020404" pitchFamily="49" charset="0"/>
              <a:buChar char="o"/>
            </a:pPr>
            <a:endParaRPr lang="it-IT" sz="2400" dirty="0"/>
          </a:p>
        </p:txBody>
      </p:sp>
      <p:sp>
        <p:nvSpPr>
          <p:cNvPr id="2" name="CasellaDiTesto 1">
            <a:extLst>
              <a:ext uri="{FF2B5EF4-FFF2-40B4-BE49-F238E27FC236}">
                <a16:creationId xmlns:a16="http://schemas.microsoft.com/office/drawing/2014/main" id="{03169028-A40D-5A43-8619-B903359DCB6F}"/>
              </a:ext>
            </a:extLst>
          </p:cNvPr>
          <p:cNvSpPr txBox="1"/>
          <p:nvPr/>
        </p:nvSpPr>
        <p:spPr>
          <a:xfrm>
            <a:off x="776748" y="3780222"/>
            <a:ext cx="7384025" cy="1384995"/>
          </a:xfrm>
          <a:prstGeom prst="rect">
            <a:avLst/>
          </a:prstGeom>
          <a:noFill/>
          <a:ln>
            <a:solidFill>
              <a:srgbClr val="002060"/>
            </a:solidFill>
          </a:ln>
        </p:spPr>
        <p:txBody>
          <a:bodyPr wrap="square" rtlCol="0">
            <a:spAutoFit/>
          </a:bodyPr>
          <a:lstStyle/>
          <a:p>
            <a:r>
              <a:rPr lang="it-IT" sz="2800" dirty="0"/>
              <a:t>Qualunque cosa sia la selezione naturale, non può essere il meccanismo che genera la tassonomia storica delle specie.</a:t>
            </a:r>
          </a:p>
        </p:txBody>
      </p:sp>
      <p:sp>
        <p:nvSpPr>
          <p:cNvPr id="3" name="CasellaDiTesto 2">
            <a:extLst>
              <a:ext uri="{FF2B5EF4-FFF2-40B4-BE49-F238E27FC236}">
                <a16:creationId xmlns:a16="http://schemas.microsoft.com/office/drawing/2014/main" id="{D182B59A-C94C-774A-A188-E42369E79B5B}"/>
              </a:ext>
            </a:extLst>
          </p:cNvPr>
          <p:cNvSpPr txBox="1"/>
          <p:nvPr/>
        </p:nvSpPr>
        <p:spPr>
          <a:xfrm>
            <a:off x="3759000" y="5437618"/>
            <a:ext cx="4900059" cy="646331"/>
          </a:xfrm>
          <a:prstGeom prst="rect">
            <a:avLst/>
          </a:prstGeom>
          <a:noFill/>
        </p:spPr>
        <p:txBody>
          <a:bodyPr wrap="none" rtlCol="0">
            <a:spAutoFit/>
          </a:bodyPr>
          <a:lstStyle/>
          <a:p>
            <a:r>
              <a:rPr lang="it-IT" dirty="0"/>
              <a:t>Piattelli Palmarini Mario, </a:t>
            </a:r>
            <a:r>
              <a:rPr lang="it-IT" dirty="0" err="1"/>
              <a:t>Fodor</a:t>
            </a:r>
            <a:r>
              <a:rPr lang="it-IT" dirty="0"/>
              <a:t> Jerry</a:t>
            </a:r>
          </a:p>
          <a:p>
            <a:r>
              <a:rPr lang="it-IT" i="1" dirty="0"/>
              <a:t>Gli errori di Darwin</a:t>
            </a:r>
            <a:r>
              <a:rPr lang="it-IT" dirty="0"/>
              <a:t> (2010), Feltrinelli, Milano 2010</a:t>
            </a:r>
          </a:p>
        </p:txBody>
      </p:sp>
    </p:spTree>
    <p:extLst>
      <p:ext uri="{BB962C8B-B14F-4D97-AF65-F5344CB8AC3E}">
        <p14:creationId xmlns:p14="http://schemas.microsoft.com/office/powerpoint/2010/main" val="406136840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egnaposto piè di pagina 7"/>
          <p:cNvSpPr>
            <a:spLocks noGrp="1"/>
          </p:cNvSpPr>
          <p:nvPr>
            <p:ph type="ftr" sz="quarter" idx="11"/>
          </p:nvPr>
        </p:nvSpPr>
        <p:spPr/>
        <p:txBody>
          <a:bodyPr/>
          <a:lstStyle/>
          <a:p>
            <a:r>
              <a:rPr lang="it-IT" dirty="0">
                <a:solidFill>
                  <a:schemeClr val="tx1"/>
                </a:solidFill>
              </a:rPr>
              <a:t>M. Di Febo, La Quinta Via</a:t>
            </a:r>
          </a:p>
        </p:txBody>
      </p:sp>
      <p:sp>
        <p:nvSpPr>
          <p:cNvPr id="9" name="Segnaposto numero diapositiva 8"/>
          <p:cNvSpPr>
            <a:spLocks noGrp="1"/>
          </p:cNvSpPr>
          <p:nvPr>
            <p:ph type="sldNum" sz="quarter" idx="12"/>
          </p:nvPr>
        </p:nvSpPr>
        <p:spPr/>
        <p:txBody>
          <a:bodyPr/>
          <a:lstStyle/>
          <a:p>
            <a:fld id="{EDF39988-35F4-AF4A-9CEE-32CF4FD04A0B}" type="slidenum">
              <a:rPr lang="it-IT" smtClean="0">
                <a:solidFill>
                  <a:srgbClr val="000000"/>
                </a:solidFill>
              </a:rPr>
              <a:t>63</a:t>
            </a:fld>
            <a:endParaRPr lang="it-IT" dirty="0">
              <a:solidFill>
                <a:srgbClr val="000000"/>
              </a:solidFill>
            </a:endParaRPr>
          </a:p>
        </p:txBody>
      </p:sp>
      <p:sp>
        <p:nvSpPr>
          <p:cNvPr id="2" name="CasellaDiTesto 1">
            <a:extLst>
              <a:ext uri="{FF2B5EF4-FFF2-40B4-BE49-F238E27FC236}">
                <a16:creationId xmlns:a16="http://schemas.microsoft.com/office/drawing/2014/main" id="{31C33E93-7889-7A49-85C2-2F41AD84F0E9}"/>
              </a:ext>
            </a:extLst>
          </p:cNvPr>
          <p:cNvSpPr txBox="1"/>
          <p:nvPr/>
        </p:nvSpPr>
        <p:spPr>
          <a:xfrm>
            <a:off x="320511" y="329937"/>
            <a:ext cx="8568965" cy="646331"/>
          </a:xfrm>
          <a:prstGeom prst="rect">
            <a:avLst/>
          </a:prstGeom>
          <a:noFill/>
        </p:spPr>
        <p:txBody>
          <a:bodyPr wrap="square" rtlCol="0">
            <a:spAutoFit/>
          </a:bodyPr>
          <a:lstStyle/>
          <a:p>
            <a:r>
              <a:rPr lang="it-IT" b="1" i="1" dirty="0"/>
              <a:t>PRINCIPIO COSMOLOGICO</a:t>
            </a:r>
          </a:p>
          <a:p>
            <a:r>
              <a:rPr lang="it-IT" dirty="0"/>
              <a:t>Base ipotetica del </a:t>
            </a:r>
            <a:r>
              <a:rPr lang="it-IT" i="1" dirty="0"/>
              <a:t>Lambda-CDM, </a:t>
            </a:r>
            <a:r>
              <a:rPr lang="it-IT" dirty="0"/>
              <a:t>modello standard della cosmologia.</a:t>
            </a:r>
          </a:p>
        </p:txBody>
      </p:sp>
      <p:sp>
        <p:nvSpPr>
          <p:cNvPr id="5" name="Freccia giù 4">
            <a:extLst>
              <a:ext uri="{FF2B5EF4-FFF2-40B4-BE49-F238E27FC236}">
                <a16:creationId xmlns:a16="http://schemas.microsoft.com/office/drawing/2014/main" id="{50BBB8D5-2C02-A140-B05D-3089670ED4D1}"/>
              </a:ext>
            </a:extLst>
          </p:cNvPr>
          <p:cNvSpPr/>
          <p:nvPr/>
        </p:nvSpPr>
        <p:spPr>
          <a:xfrm>
            <a:off x="3836709" y="1148011"/>
            <a:ext cx="1470581" cy="405352"/>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3" name="CasellaDiTesto 2">
            <a:extLst>
              <a:ext uri="{FF2B5EF4-FFF2-40B4-BE49-F238E27FC236}">
                <a16:creationId xmlns:a16="http://schemas.microsoft.com/office/drawing/2014/main" id="{1878291D-DCA8-C240-83D0-4030AB5784C4}"/>
              </a:ext>
            </a:extLst>
          </p:cNvPr>
          <p:cNvSpPr txBox="1"/>
          <p:nvPr/>
        </p:nvSpPr>
        <p:spPr>
          <a:xfrm>
            <a:off x="716436" y="1800520"/>
            <a:ext cx="7777113" cy="923330"/>
          </a:xfrm>
          <a:prstGeom prst="rect">
            <a:avLst/>
          </a:prstGeom>
          <a:noFill/>
        </p:spPr>
        <p:txBody>
          <a:bodyPr wrap="square" rtlCol="0">
            <a:spAutoFit/>
          </a:bodyPr>
          <a:lstStyle/>
          <a:p>
            <a:r>
              <a:rPr lang="it-IT" dirty="0"/>
              <a:t>Riassunto in due principi di invarianza spaziale:</a:t>
            </a:r>
          </a:p>
          <a:p>
            <a:r>
              <a:rPr lang="it-IT" dirty="0"/>
              <a:t>1) l'isomorfismo per traslazioni, cioè: l'</a:t>
            </a:r>
            <a:r>
              <a:rPr lang="it-IT" b="1" dirty="0"/>
              <a:t>omogeneità</a:t>
            </a:r>
            <a:r>
              <a:rPr lang="it-IT" dirty="0"/>
              <a:t> dell'Universo.</a:t>
            </a:r>
          </a:p>
          <a:p>
            <a:r>
              <a:rPr lang="it-IT" dirty="0"/>
              <a:t>2) l'isomorfismo per rotazioni, cioè: l'</a:t>
            </a:r>
            <a:r>
              <a:rPr lang="it-IT" b="1" dirty="0"/>
              <a:t>isotropia</a:t>
            </a:r>
            <a:r>
              <a:rPr lang="it-IT" dirty="0"/>
              <a:t> dell'Universo.</a:t>
            </a:r>
          </a:p>
        </p:txBody>
      </p:sp>
      <p:pic>
        <p:nvPicPr>
          <p:cNvPr id="4" name="Immagine 3">
            <a:extLst>
              <a:ext uri="{FF2B5EF4-FFF2-40B4-BE49-F238E27FC236}">
                <a16:creationId xmlns:a16="http://schemas.microsoft.com/office/drawing/2014/main" id="{A0429A21-FA7C-1848-BB47-3F5DC2C39577}"/>
              </a:ext>
            </a:extLst>
          </p:cNvPr>
          <p:cNvPicPr>
            <a:picLocks noChangeAspect="1"/>
          </p:cNvPicPr>
          <p:nvPr/>
        </p:nvPicPr>
        <p:blipFill>
          <a:blip r:embed="rId3"/>
          <a:stretch>
            <a:fillRect/>
          </a:stretch>
        </p:blipFill>
        <p:spPr>
          <a:xfrm>
            <a:off x="1880646" y="3319183"/>
            <a:ext cx="5448691" cy="2395694"/>
          </a:xfrm>
          <a:prstGeom prst="rect">
            <a:avLst/>
          </a:prstGeom>
        </p:spPr>
      </p:pic>
    </p:spTree>
    <p:extLst>
      <p:ext uri="{BB962C8B-B14F-4D97-AF65-F5344CB8AC3E}">
        <p14:creationId xmlns:p14="http://schemas.microsoft.com/office/powerpoint/2010/main" val="214833316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egnaposto piè di pagina 7"/>
          <p:cNvSpPr>
            <a:spLocks noGrp="1"/>
          </p:cNvSpPr>
          <p:nvPr>
            <p:ph type="ftr" sz="quarter" idx="11"/>
          </p:nvPr>
        </p:nvSpPr>
        <p:spPr/>
        <p:txBody>
          <a:bodyPr/>
          <a:lstStyle/>
          <a:p>
            <a:r>
              <a:rPr lang="it-IT" dirty="0">
                <a:solidFill>
                  <a:schemeClr val="tx1"/>
                </a:solidFill>
              </a:rPr>
              <a:t>M. Di Febo, La Quinta Via</a:t>
            </a:r>
          </a:p>
        </p:txBody>
      </p:sp>
      <p:sp>
        <p:nvSpPr>
          <p:cNvPr id="9" name="Segnaposto numero diapositiva 8"/>
          <p:cNvSpPr>
            <a:spLocks noGrp="1"/>
          </p:cNvSpPr>
          <p:nvPr>
            <p:ph type="sldNum" sz="quarter" idx="12"/>
          </p:nvPr>
        </p:nvSpPr>
        <p:spPr/>
        <p:txBody>
          <a:bodyPr/>
          <a:lstStyle/>
          <a:p>
            <a:fld id="{EDF39988-35F4-AF4A-9CEE-32CF4FD04A0B}" type="slidenum">
              <a:rPr lang="it-IT" smtClean="0">
                <a:solidFill>
                  <a:srgbClr val="000000"/>
                </a:solidFill>
              </a:rPr>
              <a:t>64</a:t>
            </a:fld>
            <a:endParaRPr lang="it-IT" dirty="0">
              <a:solidFill>
                <a:srgbClr val="000000"/>
              </a:solidFill>
            </a:endParaRPr>
          </a:p>
        </p:txBody>
      </p:sp>
      <p:sp>
        <p:nvSpPr>
          <p:cNvPr id="2" name="CasellaDiTesto 1">
            <a:extLst>
              <a:ext uri="{FF2B5EF4-FFF2-40B4-BE49-F238E27FC236}">
                <a16:creationId xmlns:a16="http://schemas.microsoft.com/office/drawing/2014/main" id="{29B119C4-B239-6A44-9609-AE06874B9957}"/>
              </a:ext>
            </a:extLst>
          </p:cNvPr>
          <p:cNvSpPr txBox="1"/>
          <p:nvPr/>
        </p:nvSpPr>
        <p:spPr>
          <a:xfrm>
            <a:off x="735291" y="762644"/>
            <a:ext cx="7673418" cy="646331"/>
          </a:xfrm>
          <a:prstGeom prst="rect">
            <a:avLst/>
          </a:prstGeom>
          <a:noFill/>
        </p:spPr>
        <p:txBody>
          <a:bodyPr wrap="square" rtlCol="0">
            <a:spAutoFit/>
          </a:bodyPr>
          <a:lstStyle/>
          <a:p>
            <a:r>
              <a:rPr lang="it-IT" dirty="0"/>
              <a:t>Le leggi fisiche sono le stesse per ogni regione dell’universo (omogeneità)</a:t>
            </a:r>
          </a:p>
          <a:p>
            <a:r>
              <a:rPr lang="it-IT" dirty="0"/>
              <a:t>e sono invarianti sotto traslazioni e rotazioni (isotropia)</a:t>
            </a:r>
          </a:p>
        </p:txBody>
      </p:sp>
      <p:sp>
        <p:nvSpPr>
          <p:cNvPr id="3" name="CasellaDiTesto 2">
            <a:extLst>
              <a:ext uri="{FF2B5EF4-FFF2-40B4-BE49-F238E27FC236}">
                <a16:creationId xmlns:a16="http://schemas.microsoft.com/office/drawing/2014/main" id="{F7E44C7A-9E5E-9045-BC55-9D261091C9C7}"/>
              </a:ext>
            </a:extLst>
          </p:cNvPr>
          <p:cNvSpPr txBox="1"/>
          <p:nvPr/>
        </p:nvSpPr>
        <p:spPr>
          <a:xfrm>
            <a:off x="3230126" y="311085"/>
            <a:ext cx="2683748" cy="369332"/>
          </a:xfrm>
          <a:prstGeom prst="rect">
            <a:avLst/>
          </a:prstGeom>
          <a:noFill/>
        </p:spPr>
        <p:txBody>
          <a:bodyPr wrap="none" rtlCol="0">
            <a:spAutoFit/>
          </a:bodyPr>
          <a:lstStyle/>
          <a:p>
            <a:r>
              <a:rPr lang="it-IT" b="1" i="1" dirty="0"/>
              <a:t>PRINCIPIO COSMOLOGICO</a:t>
            </a:r>
          </a:p>
        </p:txBody>
      </p:sp>
      <p:sp>
        <p:nvSpPr>
          <p:cNvPr id="4" name="CasellaDiTesto 3">
            <a:extLst>
              <a:ext uri="{FF2B5EF4-FFF2-40B4-BE49-F238E27FC236}">
                <a16:creationId xmlns:a16="http://schemas.microsoft.com/office/drawing/2014/main" id="{39B90CBF-8280-4D44-B0F3-2683EADB9959}"/>
              </a:ext>
            </a:extLst>
          </p:cNvPr>
          <p:cNvSpPr txBox="1"/>
          <p:nvPr/>
        </p:nvSpPr>
        <p:spPr>
          <a:xfrm>
            <a:off x="341856" y="1491202"/>
            <a:ext cx="2502544" cy="1295868"/>
          </a:xfrm>
          <a:prstGeom prst="rect">
            <a:avLst/>
          </a:prstGeom>
          <a:noFill/>
          <a:ln>
            <a:solidFill>
              <a:srgbClr val="002060"/>
            </a:solidFill>
          </a:ln>
        </p:spPr>
        <p:txBody>
          <a:bodyPr wrap="none" rtlCol="0">
            <a:spAutoFit/>
          </a:bodyPr>
          <a:lstStyle/>
          <a:p>
            <a:pPr algn="ctr">
              <a:lnSpc>
                <a:spcPct val="150000"/>
              </a:lnSpc>
            </a:pPr>
            <a:r>
              <a:rPr lang="it-IT" dirty="0"/>
              <a:t>costante di struttura fine</a:t>
            </a:r>
          </a:p>
          <a:p>
            <a:pPr algn="ctr">
              <a:lnSpc>
                <a:spcPct val="150000"/>
              </a:lnSpc>
            </a:pPr>
            <a:r>
              <a:rPr lang="it-IT" b="1" dirty="0"/>
              <a:t>e</a:t>
            </a:r>
            <a:r>
              <a:rPr lang="it-IT" b="1" baseline="30000" dirty="0"/>
              <a:t>2</a:t>
            </a:r>
            <a:r>
              <a:rPr lang="it-IT" dirty="0"/>
              <a:t> /(</a:t>
            </a:r>
            <a:r>
              <a:rPr lang="it-IT" b="1" dirty="0"/>
              <a:t>c</a:t>
            </a:r>
            <a:r>
              <a:rPr lang="it-IT" dirty="0"/>
              <a:t> x </a:t>
            </a:r>
            <a:r>
              <a:rPr lang="it-IT" b="1" dirty="0"/>
              <a:t>h</a:t>
            </a:r>
            <a:r>
              <a:rPr lang="it-IT" dirty="0"/>
              <a:t> x </a:t>
            </a:r>
            <a:r>
              <a:rPr lang="it-IT" b="1" dirty="0"/>
              <a:t>2</a:t>
            </a:r>
            <a:r>
              <a:rPr lang="el-GR" b="1" dirty="0"/>
              <a:t>π</a:t>
            </a:r>
            <a:r>
              <a:rPr lang="el-GR" dirty="0"/>
              <a:t>)</a:t>
            </a:r>
            <a:endParaRPr lang="it-IT" dirty="0"/>
          </a:p>
          <a:p>
            <a:pPr algn="ctr">
              <a:lnSpc>
                <a:spcPct val="150000"/>
              </a:lnSpc>
            </a:pPr>
            <a:r>
              <a:rPr lang="it-IT" dirty="0"/>
              <a:t>1/137</a:t>
            </a:r>
            <a:endParaRPr lang="el-GR" dirty="0"/>
          </a:p>
        </p:txBody>
      </p:sp>
      <p:sp>
        <p:nvSpPr>
          <p:cNvPr id="5" name="CasellaDiTesto 4">
            <a:extLst>
              <a:ext uri="{FF2B5EF4-FFF2-40B4-BE49-F238E27FC236}">
                <a16:creationId xmlns:a16="http://schemas.microsoft.com/office/drawing/2014/main" id="{DAF28A58-EC82-2E43-922C-54255C71DB5D}"/>
              </a:ext>
            </a:extLst>
          </p:cNvPr>
          <p:cNvSpPr txBox="1"/>
          <p:nvPr/>
        </p:nvSpPr>
        <p:spPr>
          <a:xfrm>
            <a:off x="3355943" y="1478723"/>
            <a:ext cx="5552388" cy="1477328"/>
          </a:xfrm>
          <a:prstGeom prst="rect">
            <a:avLst/>
          </a:prstGeom>
          <a:noFill/>
        </p:spPr>
        <p:txBody>
          <a:bodyPr wrap="square" rtlCol="0">
            <a:spAutoFit/>
          </a:bodyPr>
          <a:lstStyle/>
          <a:p>
            <a:r>
              <a:rPr lang="it-IT" dirty="0"/>
              <a:t>Ha avuto il valore 1/137 sin dai primi istanti di vita dell'universo e non risulta da un adattamento o da una selezione naturale: le costanti e le proprietà che rendono possibile l'universo, in quanto originarie e congenite, precedono qualsiasi successivo intervento del caso.</a:t>
            </a:r>
          </a:p>
        </p:txBody>
      </p:sp>
      <p:pic>
        <p:nvPicPr>
          <p:cNvPr id="6" name="Immagine 5">
            <a:extLst>
              <a:ext uri="{FF2B5EF4-FFF2-40B4-BE49-F238E27FC236}">
                <a16:creationId xmlns:a16="http://schemas.microsoft.com/office/drawing/2014/main" id="{4FD4AC33-CBF2-F340-86F5-3EBF62BCBE18}"/>
              </a:ext>
            </a:extLst>
          </p:cNvPr>
          <p:cNvPicPr>
            <a:picLocks noChangeAspect="1"/>
          </p:cNvPicPr>
          <p:nvPr/>
        </p:nvPicPr>
        <p:blipFill>
          <a:blip r:embed="rId3"/>
          <a:stretch>
            <a:fillRect/>
          </a:stretch>
        </p:blipFill>
        <p:spPr>
          <a:xfrm>
            <a:off x="1677219" y="2956214"/>
            <a:ext cx="5076005" cy="3423629"/>
          </a:xfrm>
          <a:prstGeom prst="rect">
            <a:avLst/>
          </a:prstGeom>
        </p:spPr>
      </p:pic>
    </p:spTree>
    <p:extLst>
      <p:ext uri="{BB962C8B-B14F-4D97-AF65-F5344CB8AC3E}">
        <p14:creationId xmlns:p14="http://schemas.microsoft.com/office/powerpoint/2010/main" val="60332849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egnaposto piè di pagina 7"/>
          <p:cNvSpPr>
            <a:spLocks noGrp="1"/>
          </p:cNvSpPr>
          <p:nvPr>
            <p:ph type="ftr" sz="quarter" idx="11"/>
          </p:nvPr>
        </p:nvSpPr>
        <p:spPr/>
        <p:txBody>
          <a:bodyPr/>
          <a:lstStyle/>
          <a:p>
            <a:r>
              <a:rPr lang="it-IT" dirty="0">
                <a:solidFill>
                  <a:schemeClr val="tx1"/>
                </a:solidFill>
              </a:rPr>
              <a:t>M. Di Febo, La Quinta Via</a:t>
            </a:r>
          </a:p>
        </p:txBody>
      </p:sp>
      <p:sp>
        <p:nvSpPr>
          <p:cNvPr id="9" name="Segnaposto numero diapositiva 8"/>
          <p:cNvSpPr>
            <a:spLocks noGrp="1"/>
          </p:cNvSpPr>
          <p:nvPr>
            <p:ph type="sldNum" sz="quarter" idx="12"/>
          </p:nvPr>
        </p:nvSpPr>
        <p:spPr/>
        <p:txBody>
          <a:bodyPr/>
          <a:lstStyle/>
          <a:p>
            <a:fld id="{EDF39988-35F4-AF4A-9CEE-32CF4FD04A0B}" type="slidenum">
              <a:rPr lang="it-IT" smtClean="0">
                <a:solidFill>
                  <a:srgbClr val="000000"/>
                </a:solidFill>
              </a:rPr>
              <a:t>65</a:t>
            </a:fld>
            <a:endParaRPr lang="it-IT" dirty="0">
              <a:solidFill>
                <a:srgbClr val="000000"/>
              </a:solidFill>
            </a:endParaRPr>
          </a:p>
        </p:txBody>
      </p:sp>
      <p:sp>
        <p:nvSpPr>
          <p:cNvPr id="2" name="CasellaDiTesto 1">
            <a:extLst>
              <a:ext uri="{FF2B5EF4-FFF2-40B4-BE49-F238E27FC236}">
                <a16:creationId xmlns:a16="http://schemas.microsoft.com/office/drawing/2014/main" id="{51E9318B-236D-8D49-AD6F-799388134D34}"/>
              </a:ext>
            </a:extLst>
          </p:cNvPr>
          <p:cNvSpPr txBox="1"/>
          <p:nvPr/>
        </p:nvSpPr>
        <p:spPr>
          <a:xfrm>
            <a:off x="282804" y="282803"/>
            <a:ext cx="8191893" cy="369332"/>
          </a:xfrm>
          <a:prstGeom prst="rect">
            <a:avLst/>
          </a:prstGeom>
          <a:noFill/>
        </p:spPr>
        <p:txBody>
          <a:bodyPr wrap="square" rtlCol="0">
            <a:spAutoFit/>
          </a:bodyPr>
          <a:lstStyle/>
          <a:p>
            <a:r>
              <a:rPr lang="it-IT" dirty="0"/>
              <a:t>Quadro scientifico a sostegno della </a:t>
            </a:r>
            <a:r>
              <a:rPr lang="it-IT" i="1" dirty="0"/>
              <a:t>Quinta Via </a:t>
            </a:r>
            <a:r>
              <a:rPr lang="it-IT" dirty="0"/>
              <a:t>di Tommaso.</a:t>
            </a:r>
          </a:p>
        </p:txBody>
      </p:sp>
      <p:sp>
        <p:nvSpPr>
          <p:cNvPr id="3" name="CasellaDiTesto 2">
            <a:extLst>
              <a:ext uri="{FF2B5EF4-FFF2-40B4-BE49-F238E27FC236}">
                <a16:creationId xmlns:a16="http://schemas.microsoft.com/office/drawing/2014/main" id="{AA464D89-746F-EC46-8A1C-3BA6FFF39547}"/>
              </a:ext>
            </a:extLst>
          </p:cNvPr>
          <p:cNvSpPr txBox="1"/>
          <p:nvPr/>
        </p:nvSpPr>
        <p:spPr>
          <a:xfrm>
            <a:off x="282804" y="1157810"/>
            <a:ext cx="8578392" cy="3913059"/>
          </a:xfrm>
          <a:prstGeom prst="rect">
            <a:avLst/>
          </a:prstGeom>
          <a:noFill/>
        </p:spPr>
        <p:txBody>
          <a:bodyPr wrap="square" rtlCol="0">
            <a:spAutoFit/>
          </a:bodyPr>
          <a:lstStyle/>
          <a:p>
            <a:pPr>
              <a:lnSpc>
                <a:spcPct val="150000"/>
              </a:lnSpc>
            </a:pPr>
            <a:r>
              <a:rPr lang="it-IT" sz="2400" dirty="0"/>
              <a:t>a) il mondo reale che conosciamo è (principio cosmologico) Isotropo ed Omogeneo.</a:t>
            </a:r>
          </a:p>
          <a:p>
            <a:pPr>
              <a:lnSpc>
                <a:spcPct val="150000"/>
              </a:lnSpc>
            </a:pPr>
            <a:r>
              <a:rPr lang="it-IT" sz="2400" dirty="0"/>
              <a:t>b) la nostra scienza (fisica, chimica, matematica) è valida in tutto l'universo conosciuto.</a:t>
            </a:r>
          </a:p>
          <a:p>
            <a:pPr>
              <a:lnSpc>
                <a:spcPct val="150000"/>
              </a:lnSpc>
            </a:pPr>
            <a:r>
              <a:rPr lang="it-IT" sz="2400" dirty="0"/>
              <a:t>c) i valori delle grandezze fisiche fondamentali sono e continuano a rimanere costanti.</a:t>
            </a:r>
          </a:p>
          <a:p>
            <a:pPr>
              <a:lnSpc>
                <a:spcPct val="150000"/>
              </a:lnSpc>
            </a:pPr>
            <a:r>
              <a:rPr lang="it-IT" sz="2400" dirty="0"/>
              <a:t>d) la costante di struttura fine non è il prodotto di un'evoluzione.</a:t>
            </a:r>
          </a:p>
        </p:txBody>
      </p:sp>
    </p:spTree>
    <p:extLst>
      <p:ext uri="{BB962C8B-B14F-4D97-AF65-F5344CB8AC3E}">
        <p14:creationId xmlns:p14="http://schemas.microsoft.com/office/powerpoint/2010/main" val="52488436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egnaposto piè di pagina 7"/>
          <p:cNvSpPr>
            <a:spLocks noGrp="1"/>
          </p:cNvSpPr>
          <p:nvPr>
            <p:ph type="ftr" sz="quarter" idx="11"/>
          </p:nvPr>
        </p:nvSpPr>
        <p:spPr/>
        <p:txBody>
          <a:bodyPr/>
          <a:lstStyle/>
          <a:p>
            <a:r>
              <a:rPr lang="it-IT" dirty="0">
                <a:solidFill>
                  <a:schemeClr val="tx1"/>
                </a:solidFill>
              </a:rPr>
              <a:t>M. Di Febo, La Quinta Via</a:t>
            </a:r>
          </a:p>
        </p:txBody>
      </p:sp>
      <p:sp>
        <p:nvSpPr>
          <p:cNvPr id="9" name="Segnaposto numero diapositiva 8"/>
          <p:cNvSpPr>
            <a:spLocks noGrp="1"/>
          </p:cNvSpPr>
          <p:nvPr>
            <p:ph type="sldNum" sz="quarter" idx="12"/>
          </p:nvPr>
        </p:nvSpPr>
        <p:spPr/>
        <p:txBody>
          <a:bodyPr/>
          <a:lstStyle/>
          <a:p>
            <a:fld id="{EDF39988-35F4-AF4A-9CEE-32CF4FD04A0B}" type="slidenum">
              <a:rPr lang="it-IT" smtClean="0">
                <a:solidFill>
                  <a:srgbClr val="000000"/>
                </a:solidFill>
              </a:rPr>
              <a:t>66</a:t>
            </a:fld>
            <a:endParaRPr lang="it-IT" dirty="0">
              <a:solidFill>
                <a:srgbClr val="000000"/>
              </a:solidFill>
            </a:endParaRPr>
          </a:p>
        </p:txBody>
      </p:sp>
      <p:pic>
        <p:nvPicPr>
          <p:cNvPr id="4" name="Immagine 3">
            <a:extLst>
              <a:ext uri="{FF2B5EF4-FFF2-40B4-BE49-F238E27FC236}">
                <a16:creationId xmlns:a16="http://schemas.microsoft.com/office/drawing/2014/main" id="{E8A55D45-32F1-F247-9FE8-D2788DD1E8BB}"/>
              </a:ext>
            </a:extLst>
          </p:cNvPr>
          <p:cNvPicPr>
            <a:picLocks noChangeAspect="1"/>
          </p:cNvPicPr>
          <p:nvPr/>
        </p:nvPicPr>
        <p:blipFill>
          <a:blip r:embed="rId3"/>
          <a:stretch>
            <a:fillRect/>
          </a:stretch>
        </p:blipFill>
        <p:spPr>
          <a:xfrm>
            <a:off x="68826" y="68775"/>
            <a:ext cx="8996516" cy="6303215"/>
          </a:xfrm>
          <a:prstGeom prst="rect">
            <a:avLst/>
          </a:prstGeom>
        </p:spPr>
      </p:pic>
    </p:spTree>
    <p:extLst>
      <p:ext uri="{BB962C8B-B14F-4D97-AF65-F5344CB8AC3E}">
        <p14:creationId xmlns:p14="http://schemas.microsoft.com/office/powerpoint/2010/main" val="258263670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egnaposto piè di pagina 7"/>
          <p:cNvSpPr>
            <a:spLocks noGrp="1"/>
          </p:cNvSpPr>
          <p:nvPr>
            <p:ph type="ftr" sz="quarter" idx="11"/>
          </p:nvPr>
        </p:nvSpPr>
        <p:spPr/>
        <p:txBody>
          <a:bodyPr/>
          <a:lstStyle/>
          <a:p>
            <a:r>
              <a:rPr lang="it-IT" dirty="0">
                <a:solidFill>
                  <a:schemeClr val="tx1"/>
                </a:solidFill>
              </a:rPr>
              <a:t>M. Di Febo, La Quinta Via</a:t>
            </a:r>
          </a:p>
        </p:txBody>
      </p:sp>
      <p:sp>
        <p:nvSpPr>
          <p:cNvPr id="9" name="Segnaposto numero diapositiva 8"/>
          <p:cNvSpPr>
            <a:spLocks noGrp="1"/>
          </p:cNvSpPr>
          <p:nvPr>
            <p:ph type="sldNum" sz="quarter" idx="12"/>
          </p:nvPr>
        </p:nvSpPr>
        <p:spPr/>
        <p:txBody>
          <a:bodyPr/>
          <a:lstStyle/>
          <a:p>
            <a:fld id="{EDF39988-35F4-AF4A-9CEE-32CF4FD04A0B}" type="slidenum">
              <a:rPr lang="it-IT" smtClean="0">
                <a:solidFill>
                  <a:srgbClr val="000000"/>
                </a:solidFill>
              </a:rPr>
              <a:t>67</a:t>
            </a:fld>
            <a:endParaRPr lang="it-IT" dirty="0">
              <a:solidFill>
                <a:srgbClr val="000000"/>
              </a:solidFill>
            </a:endParaRPr>
          </a:p>
        </p:txBody>
      </p:sp>
      <p:sp>
        <p:nvSpPr>
          <p:cNvPr id="2" name="CasellaDiTesto 1">
            <a:extLst>
              <a:ext uri="{FF2B5EF4-FFF2-40B4-BE49-F238E27FC236}">
                <a16:creationId xmlns:a16="http://schemas.microsoft.com/office/drawing/2014/main" id="{0D7EE30A-DF6F-404B-9399-CD9482441B53}"/>
              </a:ext>
            </a:extLst>
          </p:cNvPr>
          <p:cNvSpPr txBox="1"/>
          <p:nvPr/>
        </p:nvSpPr>
        <p:spPr>
          <a:xfrm>
            <a:off x="1610420" y="1267589"/>
            <a:ext cx="5923160" cy="3785652"/>
          </a:xfrm>
          <a:prstGeom prst="rect">
            <a:avLst/>
          </a:prstGeom>
          <a:noFill/>
          <a:ln>
            <a:solidFill>
              <a:srgbClr val="002060"/>
            </a:solidFill>
          </a:ln>
        </p:spPr>
        <p:txBody>
          <a:bodyPr wrap="none" rtlCol="0">
            <a:spAutoFit/>
          </a:bodyPr>
          <a:lstStyle/>
          <a:p>
            <a:pPr algn="ctr"/>
            <a:endParaRPr lang="it-IT" sz="4000" dirty="0">
              <a:solidFill>
                <a:srgbClr val="0070C0"/>
              </a:solidFill>
            </a:endParaRPr>
          </a:p>
          <a:p>
            <a:pPr algn="ctr"/>
            <a:r>
              <a:rPr lang="it-IT" sz="4000" dirty="0">
                <a:solidFill>
                  <a:srgbClr val="0070C0"/>
                </a:solidFill>
              </a:rPr>
              <a:t>Appendice</a:t>
            </a:r>
          </a:p>
          <a:p>
            <a:pPr algn="ctr"/>
            <a:endParaRPr lang="it-IT" sz="4000" dirty="0">
              <a:solidFill>
                <a:srgbClr val="0070C0"/>
              </a:solidFill>
            </a:endParaRPr>
          </a:p>
          <a:p>
            <a:pPr algn="ctr"/>
            <a:r>
              <a:rPr lang="it-IT" sz="4000" dirty="0">
                <a:solidFill>
                  <a:srgbClr val="0070C0"/>
                </a:solidFill>
              </a:rPr>
              <a:t> La dimostrazione di </a:t>
            </a:r>
            <a:r>
              <a:rPr lang="it-IT" sz="4000" dirty="0" err="1">
                <a:solidFill>
                  <a:srgbClr val="0070C0"/>
                </a:solidFill>
              </a:rPr>
              <a:t>Gödel</a:t>
            </a:r>
            <a:r>
              <a:rPr lang="it-IT" sz="4000" dirty="0">
                <a:solidFill>
                  <a:srgbClr val="0070C0"/>
                </a:solidFill>
              </a:rPr>
              <a:t>  </a:t>
            </a:r>
          </a:p>
          <a:p>
            <a:pPr algn="ctr"/>
            <a:r>
              <a:rPr lang="it-IT" sz="4000" dirty="0">
                <a:solidFill>
                  <a:srgbClr val="0070C0"/>
                </a:solidFill>
              </a:rPr>
              <a:t>dell’esistenza di Dio</a:t>
            </a:r>
          </a:p>
          <a:p>
            <a:pPr algn="ctr"/>
            <a:endParaRPr lang="it-IT" sz="4000" dirty="0">
              <a:solidFill>
                <a:srgbClr val="0070C0"/>
              </a:solidFill>
            </a:endParaRPr>
          </a:p>
        </p:txBody>
      </p:sp>
    </p:spTree>
    <p:extLst>
      <p:ext uri="{BB962C8B-B14F-4D97-AF65-F5344CB8AC3E}">
        <p14:creationId xmlns:p14="http://schemas.microsoft.com/office/powerpoint/2010/main" val="69307511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egnaposto piè di pagina 7"/>
          <p:cNvSpPr>
            <a:spLocks noGrp="1"/>
          </p:cNvSpPr>
          <p:nvPr>
            <p:ph type="ftr" sz="quarter" idx="11"/>
          </p:nvPr>
        </p:nvSpPr>
        <p:spPr/>
        <p:txBody>
          <a:bodyPr/>
          <a:lstStyle/>
          <a:p>
            <a:r>
              <a:rPr lang="it-IT" dirty="0">
                <a:solidFill>
                  <a:schemeClr val="tx1"/>
                </a:solidFill>
              </a:rPr>
              <a:t>M. Di Febo, La Quinta Via</a:t>
            </a:r>
          </a:p>
        </p:txBody>
      </p:sp>
      <p:sp>
        <p:nvSpPr>
          <p:cNvPr id="9" name="Segnaposto numero diapositiva 8"/>
          <p:cNvSpPr>
            <a:spLocks noGrp="1"/>
          </p:cNvSpPr>
          <p:nvPr>
            <p:ph type="sldNum" sz="quarter" idx="12"/>
          </p:nvPr>
        </p:nvSpPr>
        <p:spPr/>
        <p:txBody>
          <a:bodyPr/>
          <a:lstStyle/>
          <a:p>
            <a:fld id="{EDF39988-35F4-AF4A-9CEE-32CF4FD04A0B}" type="slidenum">
              <a:rPr lang="it-IT" smtClean="0">
                <a:solidFill>
                  <a:srgbClr val="000000"/>
                </a:solidFill>
              </a:rPr>
              <a:t>68</a:t>
            </a:fld>
            <a:endParaRPr lang="it-IT" dirty="0">
              <a:solidFill>
                <a:srgbClr val="000000"/>
              </a:solidFill>
            </a:endParaRPr>
          </a:p>
        </p:txBody>
      </p:sp>
      <p:sp>
        <p:nvSpPr>
          <p:cNvPr id="2" name="CasellaDiTesto 1">
            <a:extLst>
              <a:ext uri="{FF2B5EF4-FFF2-40B4-BE49-F238E27FC236}">
                <a16:creationId xmlns:a16="http://schemas.microsoft.com/office/drawing/2014/main" id="{FE5738F9-502A-0F46-AADA-C145DEF7698C}"/>
              </a:ext>
            </a:extLst>
          </p:cNvPr>
          <p:cNvSpPr txBox="1"/>
          <p:nvPr/>
        </p:nvSpPr>
        <p:spPr>
          <a:xfrm>
            <a:off x="358219" y="358219"/>
            <a:ext cx="8408709" cy="5632311"/>
          </a:xfrm>
          <a:prstGeom prst="rect">
            <a:avLst/>
          </a:prstGeom>
          <a:noFill/>
        </p:spPr>
        <p:txBody>
          <a:bodyPr wrap="square" rtlCol="0">
            <a:spAutoFit/>
          </a:bodyPr>
          <a:lstStyle/>
          <a:p>
            <a:r>
              <a:rPr lang="it-IT" dirty="0"/>
              <a:t>Premesso che con la lettera «G» si deve intendere «ente di natura divina», abbiamo:</a:t>
            </a:r>
          </a:p>
          <a:p>
            <a:r>
              <a:rPr lang="it-IT" b="1" dirty="0"/>
              <a:t>Definizioni:</a:t>
            </a:r>
            <a:endParaRPr lang="it-IT" dirty="0"/>
          </a:p>
          <a:p>
            <a:r>
              <a:rPr lang="it-IT" dirty="0"/>
              <a:t>1) Un ente è di natura divina se e soltanto se ha quali proprietà essenziali tutte le proprietà positive e soltanto proprietà positive.</a:t>
            </a:r>
          </a:p>
          <a:p>
            <a:r>
              <a:rPr lang="it-IT" dirty="0"/>
              <a:t>2) A è un'essenza di x se e soltanto se per ogni proprietà B , x include B necessariamente esclusivamente se A implica B.</a:t>
            </a:r>
          </a:p>
          <a:p>
            <a:r>
              <a:rPr lang="it-IT" dirty="0"/>
              <a:t>3) x esiste necessariamente se e soltanto se ogni suo elemento essenziale risulta necessariamente esistente.</a:t>
            </a:r>
          </a:p>
          <a:p>
            <a:r>
              <a:rPr lang="it-IT" b="1" dirty="0"/>
              <a:t>Assiomi:</a:t>
            </a:r>
            <a:endParaRPr lang="it-IT" dirty="0"/>
          </a:p>
          <a:p>
            <a:r>
              <a:rPr lang="it-IT" dirty="0"/>
              <a:t>1) Se una proprietà è positiva, allora la sua negazione non è positiva.</a:t>
            </a:r>
          </a:p>
          <a:p>
            <a:r>
              <a:rPr lang="it-IT" dirty="0"/>
              <a:t>2) Ogni proprietà che include una proprietà positiva è a sua volta positiva.</a:t>
            </a:r>
          </a:p>
          <a:p>
            <a:r>
              <a:rPr lang="it-IT" dirty="0"/>
              <a:t>3) Essere un ente di natura divina è una proprietà positiva.</a:t>
            </a:r>
          </a:p>
          <a:p>
            <a:r>
              <a:rPr lang="it-IT" dirty="0"/>
              <a:t>4) Se una proprietà è positiva, allora </a:t>
            </a:r>
            <a:r>
              <a:rPr lang="it-IT" dirty="0" err="1"/>
              <a:t>é</a:t>
            </a:r>
            <a:r>
              <a:rPr lang="it-IT" dirty="0"/>
              <a:t> necessariamente positiva.</a:t>
            </a:r>
          </a:p>
          <a:p>
            <a:r>
              <a:rPr lang="it-IT" dirty="0"/>
              <a:t>5) L'esistenza necessaria è una proprietà positiva.</a:t>
            </a:r>
          </a:p>
          <a:p>
            <a:r>
              <a:rPr lang="it-IT" b="1" dirty="0"/>
              <a:t>Teoremi:</a:t>
            </a:r>
            <a:endParaRPr lang="it-IT" dirty="0"/>
          </a:p>
          <a:p>
            <a:r>
              <a:rPr lang="it-IT" dirty="0"/>
              <a:t>1) Una proprietà positiva è logicamente consistente [quindi è possibile che esista].</a:t>
            </a:r>
          </a:p>
          <a:p>
            <a:r>
              <a:rPr lang="it-IT" dirty="0"/>
              <a:t>2) Se una cosa è un ente di natura divina, allora la proprietà dell'esistenza è un'essenza di questa cosa [ossia gli appartiene per essenza].</a:t>
            </a:r>
          </a:p>
          <a:p>
            <a:r>
              <a:rPr lang="it-IT" dirty="0"/>
              <a:t>3) Necessariamente esiste qualcosa che è un ente dalla natura divina, ovvero esiste almeno una x tale che x è G.</a:t>
            </a:r>
          </a:p>
        </p:txBody>
      </p:sp>
    </p:spTree>
    <p:extLst>
      <p:ext uri="{BB962C8B-B14F-4D97-AF65-F5344CB8AC3E}">
        <p14:creationId xmlns:p14="http://schemas.microsoft.com/office/powerpoint/2010/main" val="49966255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egnaposto piè di pagina 7"/>
          <p:cNvSpPr>
            <a:spLocks noGrp="1"/>
          </p:cNvSpPr>
          <p:nvPr>
            <p:ph type="ftr" sz="quarter" idx="11"/>
          </p:nvPr>
        </p:nvSpPr>
        <p:spPr/>
        <p:txBody>
          <a:bodyPr/>
          <a:lstStyle/>
          <a:p>
            <a:r>
              <a:rPr lang="it-IT" dirty="0">
                <a:solidFill>
                  <a:schemeClr val="tx1"/>
                </a:solidFill>
              </a:rPr>
              <a:t>M. Di Febo, La Quinta Via</a:t>
            </a:r>
          </a:p>
        </p:txBody>
      </p:sp>
      <p:sp>
        <p:nvSpPr>
          <p:cNvPr id="9" name="Segnaposto numero diapositiva 8"/>
          <p:cNvSpPr>
            <a:spLocks noGrp="1"/>
          </p:cNvSpPr>
          <p:nvPr>
            <p:ph type="sldNum" sz="quarter" idx="12"/>
          </p:nvPr>
        </p:nvSpPr>
        <p:spPr/>
        <p:txBody>
          <a:bodyPr/>
          <a:lstStyle/>
          <a:p>
            <a:fld id="{EDF39988-35F4-AF4A-9CEE-32CF4FD04A0B}" type="slidenum">
              <a:rPr lang="it-IT" smtClean="0">
                <a:solidFill>
                  <a:srgbClr val="000000"/>
                </a:solidFill>
              </a:rPr>
              <a:t>69</a:t>
            </a:fld>
            <a:endParaRPr lang="it-IT" dirty="0">
              <a:solidFill>
                <a:srgbClr val="000000"/>
              </a:solidFill>
            </a:endParaRPr>
          </a:p>
        </p:txBody>
      </p:sp>
      <p:sp>
        <p:nvSpPr>
          <p:cNvPr id="2" name="CasellaDiTesto 1">
            <a:extLst>
              <a:ext uri="{FF2B5EF4-FFF2-40B4-BE49-F238E27FC236}">
                <a16:creationId xmlns:a16="http://schemas.microsoft.com/office/drawing/2014/main" id="{7B50C80B-4725-684D-9F80-4580289242C1}"/>
              </a:ext>
            </a:extLst>
          </p:cNvPr>
          <p:cNvSpPr txBox="1"/>
          <p:nvPr/>
        </p:nvSpPr>
        <p:spPr>
          <a:xfrm>
            <a:off x="273377" y="235669"/>
            <a:ext cx="8568965" cy="5632311"/>
          </a:xfrm>
          <a:prstGeom prst="rect">
            <a:avLst/>
          </a:prstGeom>
          <a:noFill/>
        </p:spPr>
        <p:txBody>
          <a:bodyPr wrap="square" rtlCol="0">
            <a:spAutoFit/>
          </a:bodyPr>
          <a:lstStyle/>
          <a:p>
            <a:r>
              <a:rPr lang="it-IT" b="1" dirty="0"/>
              <a:t>Dimostrazioni:</a:t>
            </a:r>
            <a:endParaRPr lang="it-IT" dirty="0"/>
          </a:p>
          <a:p>
            <a:pPr algn="ctr"/>
            <a:r>
              <a:rPr lang="it-IT" dirty="0"/>
              <a:t>Prima dimostrazione:</a:t>
            </a:r>
          </a:p>
          <a:p>
            <a:r>
              <a:rPr lang="it-IT" dirty="0"/>
              <a:t>a. Se G è un ente di natura divina, allora [definizione 1] possiede tutte le proprietà positive e soltanto proprietà positive.</a:t>
            </a:r>
          </a:p>
          <a:p>
            <a:r>
              <a:rPr lang="it-IT" dirty="0"/>
              <a:t>b. Ma G è un ente di natura divina.</a:t>
            </a:r>
          </a:p>
          <a:p>
            <a:r>
              <a:rPr lang="it-IT" dirty="0"/>
              <a:t>c. Dunque, G possiede tutte le proprietà positive e soltanto proprietà positive.</a:t>
            </a:r>
          </a:p>
          <a:p>
            <a:pPr algn="ctr"/>
            <a:r>
              <a:rPr lang="it-IT" dirty="0"/>
              <a:t>Seconda dimostrazione:</a:t>
            </a:r>
          </a:p>
          <a:p>
            <a:r>
              <a:rPr lang="it-IT" dirty="0"/>
              <a:t>a. Se G è un ente di natura divina, allora [assioma 3] è una proprietà positiva.</a:t>
            </a:r>
          </a:p>
          <a:p>
            <a:r>
              <a:rPr lang="it-IT" dirty="0"/>
              <a:t>b. Ma G è un ente di natura divina.</a:t>
            </a:r>
          </a:p>
          <a:p>
            <a:r>
              <a:rPr lang="it-IT" dirty="0"/>
              <a:t>c. Dunque, G è una proprietà positiva.</a:t>
            </a:r>
          </a:p>
          <a:p>
            <a:pPr algn="ctr"/>
            <a:r>
              <a:rPr lang="it-IT" dirty="0"/>
              <a:t>Terza dimostrazione:</a:t>
            </a:r>
          </a:p>
          <a:p>
            <a:r>
              <a:rPr lang="it-IT" dirty="0"/>
              <a:t>a. Se G è una proprietà positiva, allora [assioma 4] è necessariamente una proprietà positiva.</a:t>
            </a:r>
          </a:p>
          <a:p>
            <a:r>
              <a:rPr lang="it-IT" dirty="0"/>
              <a:t>b. Ma G è una proprietà positiva [seconda dimostrazione].</a:t>
            </a:r>
          </a:p>
          <a:p>
            <a:r>
              <a:rPr lang="it-IT" dirty="0"/>
              <a:t>c. Dunque, G è necessariamente una proprietà positiva.</a:t>
            </a:r>
          </a:p>
          <a:p>
            <a:pPr algn="ctr"/>
            <a:r>
              <a:rPr lang="it-IT" dirty="0"/>
              <a:t>Quarta dimostrazione:</a:t>
            </a:r>
          </a:p>
          <a:p>
            <a:r>
              <a:rPr lang="it-IT" dirty="0"/>
              <a:t>a. Se G possiede tutte le proprietà positive, allora [assioma 5] possiede anche l'esistenza necessaria in quanto è una proprietà positiva.</a:t>
            </a:r>
          </a:p>
          <a:p>
            <a:r>
              <a:rPr lang="it-IT" dirty="0"/>
              <a:t>b. G possiede tutte le proprietà positive [prima dimostrazione].</a:t>
            </a:r>
          </a:p>
          <a:p>
            <a:r>
              <a:rPr lang="it-IT" dirty="0"/>
              <a:t>c. Dunque, G possiede anche l'esistenza necessaria.</a:t>
            </a:r>
          </a:p>
        </p:txBody>
      </p:sp>
    </p:spTree>
    <p:extLst>
      <p:ext uri="{BB962C8B-B14F-4D97-AF65-F5344CB8AC3E}">
        <p14:creationId xmlns:p14="http://schemas.microsoft.com/office/powerpoint/2010/main" val="4874212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egnaposto piè di pagina 7"/>
          <p:cNvSpPr>
            <a:spLocks noGrp="1"/>
          </p:cNvSpPr>
          <p:nvPr>
            <p:ph type="ftr" sz="quarter" idx="11"/>
          </p:nvPr>
        </p:nvSpPr>
        <p:spPr/>
        <p:txBody>
          <a:bodyPr/>
          <a:lstStyle/>
          <a:p>
            <a:r>
              <a:rPr lang="it-IT" dirty="0">
                <a:solidFill>
                  <a:schemeClr val="tx1"/>
                </a:solidFill>
              </a:rPr>
              <a:t>M. Di Febo, La Quinta Via</a:t>
            </a:r>
          </a:p>
        </p:txBody>
      </p:sp>
      <p:sp>
        <p:nvSpPr>
          <p:cNvPr id="9" name="Segnaposto numero diapositiva 8"/>
          <p:cNvSpPr>
            <a:spLocks noGrp="1"/>
          </p:cNvSpPr>
          <p:nvPr>
            <p:ph type="sldNum" sz="quarter" idx="12"/>
          </p:nvPr>
        </p:nvSpPr>
        <p:spPr/>
        <p:txBody>
          <a:bodyPr/>
          <a:lstStyle/>
          <a:p>
            <a:fld id="{EDF39988-35F4-AF4A-9CEE-32CF4FD04A0B}" type="slidenum">
              <a:rPr lang="it-IT" smtClean="0">
                <a:solidFill>
                  <a:srgbClr val="000000"/>
                </a:solidFill>
              </a:rPr>
              <a:t>7</a:t>
            </a:fld>
            <a:endParaRPr lang="it-IT" dirty="0">
              <a:solidFill>
                <a:srgbClr val="000000"/>
              </a:solidFill>
            </a:endParaRPr>
          </a:p>
        </p:txBody>
      </p:sp>
      <p:pic>
        <p:nvPicPr>
          <p:cNvPr id="3" name="Immagine 2"/>
          <p:cNvPicPr>
            <a:picLocks noChangeAspect="1"/>
          </p:cNvPicPr>
          <p:nvPr/>
        </p:nvPicPr>
        <p:blipFill>
          <a:blip r:embed="rId3"/>
          <a:stretch>
            <a:fillRect/>
          </a:stretch>
        </p:blipFill>
        <p:spPr>
          <a:xfrm>
            <a:off x="0" y="83504"/>
            <a:ext cx="9144000" cy="6272846"/>
          </a:xfrm>
          <a:prstGeom prst="rect">
            <a:avLst/>
          </a:prstGeom>
        </p:spPr>
      </p:pic>
    </p:spTree>
    <p:extLst>
      <p:ext uri="{BB962C8B-B14F-4D97-AF65-F5344CB8AC3E}">
        <p14:creationId xmlns:p14="http://schemas.microsoft.com/office/powerpoint/2010/main" val="275036330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egnaposto piè di pagina 7"/>
          <p:cNvSpPr>
            <a:spLocks noGrp="1"/>
          </p:cNvSpPr>
          <p:nvPr>
            <p:ph type="ftr" sz="quarter" idx="11"/>
          </p:nvPr>
        </p:nvSpPr>
        <p:spPr/>
        <p:txBody>
          <a:bodyPr/>
          <a:lstStyle/>
          <a:p>
            <a:r>
              <a:rPr lang="it-IT" dirty="0">
                <a:solidFill>
                  <a:schemeClr val="tx1"/>
                </a:solidFill>
              </a:rPr>
              <a:t>M. Di Febo, La Quinta Via</a:t>
            </a:r>
          </a:p>
        </p:txBody>
      </p:sp>
      <p:sp>
        <p:nvSpPr>
          <p:cNvPr id="9" name="Segnaposto numero diapositiva 8"/>
          <p:cNvSpPr>
            <a:spLocks noGrp="1"/>
          </p:cNvSpPr>
          <p:nvPr>
            <p:ph type="sldNum" sz="quarter" idx="12"/>
          </p:nvPr>
        </p:nvSpPr>
        <p:spPr/>
        <p:txBody>
          <a:bodyPr/>
          <a:lstStyle/>
          <a:p>
            <a:fld id="{EDF39988-35F4-AF4A-9CEE-32CF4FD04A0B}" type="slidenum">
              <a:rPr lang="it-IT" smtClean="0">
                <a:solidFill>
                  <a:srgbClr val="000000"/>
                </a:solidFill>
              </a:rPr>
              <a:t>70</a:t>
            </a:fld>
            <a:endParaRPr lang="it-IT" dirty="0">
              <a:solidFill>
                <a:srgbClr val="000000"/>
              </a:solidFill>
            </a:endParaRPr>
          </a:p>
        </p:txBody>
      </p:sp>
      <p:sp>
        <p:nvSpPr>
          <p:cNvPr id="2" name="CasellaDiTesto 1">
            <a:extLst>
              <a:ext uri="{FF2B5EF4-FFF2-40B4-BE49-F238E27FC236}">
                <a16:creationId xmlns:a16="http://schemas.microsoft.com/office/drawing/2014/main" id="{292BB771-33BD-2347-87DC-9F37ED062716}"/>
              </a:ext>
            </a:extLst>
          </p:cNvPr>
          <p:cNvSpPr txBox="1"/>
          <p:nvPr/>
        </p:nvSpPr>
        <p:spPr>
          <a:xfrm>
            <a:off x="358219" y="301657"/>
            <a:ext cx="8399282" cy="5866350"/>
          </a:xfrm>
          <a:prstGeom prst="rect">
            <a:avLst/>
          </a:prstGeom>
          <a:noFill/>
        </p:spPr>
        <p:txBody>
          <a:bodyPr wrap="square" rtlCol="0">
            <a:spAutoFit/>
          </a:bodyPr>
          <a:lstStyle/>
          <a:p>
            <a:pPr algn="ctr">
              <a:lnSpc>
                <a:spcPct val="150000"/>
              </a:lnSpc>
            </a:pPr>
            <a:r>
              <a:rPr lang="it-IT" dirty="0"/>
              <a:t>Quinta dimostrazione:</a:t>
            </a:r>
          </a:p>
          <a:p>
            <a:pPr>
              <a:lnSpc>
                <a:spcPct val="150000"/>
              </a:lnSpc>
            </a:pPr>
            <a:r>
              <a:rPr lang="it-IT" dirty="0"/>
              <a:t>a. Se G è un ente di natura divina, allora [teorema 2] la proprietà dell'esistenza gli appartiene per essenza.</a:t>
            </a:r>
          </a:p>
          <a:p>
            <a:pPr>
              <a:lnSpc>
                <a:spcPct val="150000"/>
              </a:lnSpc>
            </a:pPr>
            <a:r>
              <a:rPr lang="it-IT" dirty="0"/>
              <a:t>b. Ma G è un ente di natura divina.</a:t>
            </a:r>
          </a:p>
          <a:p>
            <a:pPr>
              <a:lnSpc>
                <a:spcPct val="150000"/>
              </a:lnSpc>
            </a:pPr>
            <a:r>
              <a:rPr lang="it-IT" dirty="0"/>
              <a:t>c. Dunque, a G appartiene per essenza la proprietà dell'esistenza.</a:t>
            </a:r>
          </a:p>
          <a:p>
            <a:pPr algn="ctr">
              <a:lnSpc>
                <a:spcPct val="150000"/>
              </a:lnSpc>
            </a:pPr>
            <a:r>
              <a:rPr lang="it-IT" dirty="0"/>
              <a:t>Sesta dimostrazione:</a:t>
            </a:r>
          </a:p>
          <a:p>
            <a:pPr>
              <a:lnSpc>
                <a:spcPct val="150000"/>
              </a:lnSpc>
            </a:pPr>
            <a:r>
              <a:rPr lang="it-IT" dirty="0"/>
              <a:t>a. Se G è una proprietà positiva, allora [teorema 1] è logicamente consistente.</a:t>
            </a:r>
          </a:p>
          <a:p>
            <a:pPr>
              <a:lnSpc>
                <a:spcPct val="150000"/>
              </a:lnSpc>
            </a:pPr>
            <a:r>
              <a:rPr lang="it-IT" dirty="0"/>
              <a:t>b. Ma G è una proprietà positiva [seconda dimostrazione].</a:t>
            </a:r>
          </a:p>
          <a:p>
            <a:pPr>
              <a:lnSpc>
                <a:spcPct val="150000"/>
              </a:lnSpc>
            </a:pPr>
            <a:r>
              <a:rPr lang="it-IT" dirty="0"/>
              <a:t>c. Dunque, G è logicamente consistente [ossia è possibile].</a:t>
            </a:r>
          </a:p>
          <a:p>
            <a:pPr algn="ctr">
              <a:lnSpc>
                <a:spcPct val="150000"/>
              </a:lnSpc>
            </a:pPr>
            <a:r>
              <a:rPr lang="it-IT" dirty="0"/>
              <a:t>Settima dimostrazione:</a:t>
            </a:r>
          </a:p>
          <a:p>
            <a:pPr>
              <a:lnSpc>
                <a:spcPct val="150000"/>
              </a:lnSpc>
            </a:pPr>
            <a:r>
              <a:rPr lang="it-IT" dirty="0"/>
              <a:t>a. Se G è consistente, allora esiste necessariamente [in base alla quinta dimostrazione, la proprietà positiva dell'esistenza gli appartiene infatti per essenza].</a:t>
            </a:r>
          </a:p>
          <a:p>
            <a:pPr>
              <a:lnSpc>
                <a:spcPct val="150000"/>
              </a:lnSpc>
            </a:pPr>
            <a:r>
              <a:rPr lang="it-IT" dirty="0"/>
              <a:t>b. Ma G è consistente [sesta dimostrazione].</a:t>
            </a:r>
          </a:p>
          <a:p>
            <a:pPr>
              <a:lnSpc>
                <a:spcPct val="150000"/>
              </a:lnSpc>
            </a:pPr>
            <a:r>
              <a:rPr lang="it-IT" dirty="0"/>
              <a:t>c. </a:t>
            </a:r>
            <a:r>
              <a:rPr lang="it-IT" b="1" i="1" dirty="0"/>
              <a:t>Dunque, G esiste necessariamente</a:t>
            </a:r>
            <a:r>
              <a:rPr lang="it-IT" dirty="0"/>
              <a:t>.</a:t>
            </a:r>
          </a:p>
        </p:txBody>
      </p:sp>
    </p:spTree>
    <p:extLst>
      <p:ext uri="{BB962C8B-B14F-4D97-AF65-F5344CB8AC3E}">
        <p14:creationId xmlns:p14="http://schemas.microsoft.com/office/powerpoint/2010/main" val="327361680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egnaposto piè di pagina 7"/>
          <p:cNvSpPr>
            <a:spLocks noGrp="1"/>
          </p:cNvSpPr>
          <p:nvPr>
            <p:ph type="ftr" sz="quarter" idx="11"/>
          </p:nvPr>
        </p:nvSpPr>
        <p:spPr/>
        <p:txBody>
          <a:bodyPr/>
          <a:lstStyle/>
          <a:p>
            <a:r>
              <a:rPr lang="it-IT" dirty="0">
                <a:solidFill>
                  <a:schemeClr val="tx1"/>
                </a:solidFill>
              </a:rPr>
              <a:t>M. Di Febo, La Quinta Via</a:t>
            </a:r>
          </a:p>
        </p:txBody>
      </p:sp>
      <p:sp>
        <p:nvSpPr>
          <p:cNvPr id="9" name="Segnaposto numero diapositiva 8"/>
          <p:cNvSpPr>
            <a:spLocks noGrp="1"/>
          </p:cNvSpPr>
          <p:nvPr>
            <p:ph type="sldNum" sz="quarter" idx="12"/>
          </p:nvPr>
        </p:nvSpPr>
        <p:spPr/>
        <p:txBody>
          <a:bodyPr/>
          <a:lstStyle/>
          <a:p>
            <a:fld id="{EDF39988-35F4-AF4A-9CEE-32CF4FD04A0B}" type="slidenum">
              <a:rPr lang="it-IT" smtClean="0">
                <a:solidFill>
                  <a:srgbClr val="000000"/>
                </a:solidFill>
              </a:rPr>
              <a:t>71</a:t>
            </a:fld>
            <a:endParaRPr lang="it-IT" dirty="0">
              <a:solidFill>
                <a:srgbClr val="000000"/>
              </a:solidFill>
            </a:endParaRPr>
          </a:p>
        </p:txBody>
      </p:sp>
      <p:sp>
        <p:nvSpPr>
          <p:cNvPr id="3" name="CasellaDiTesto 2">
            <a:extLst>
              <a:ext uri="{FF2B5EF4-FFF2-40B4-BE49-F238E27FC236}">
                <a16:creationId xmlns:a16="http://schemas.microsoft.com/office/drawing/2014/main" id="{EC79AA6A-5FFE-D747-8919-E55E5BC84C14}"/>
              </a:ext>
            </a:extLst>
          </p:cNvPr>
          <p:cNvSpPr txBox="1"/>
          <p:nvPr/>
        </p:nvSpPr>
        <p:spPr>
          <a:xfrm>
            <a:off x="2584116" y="2117777"/>
            <a:ext cx="3975768" cy="1938992"/>
          </a:xfrm>
          <a:prstGeom prst="rect">
            <a:avLst/>
          </a:prstGeom>
          <a:noFill/>
          <a:ln w="38100">
            <a:solidFill>
              <a:schemeClr val="tx1"/>
            </a:solidFill>
          </a:ln>
        </p:spPr>
        <p:txBody>
          <a:bodyPr wrap="none" rtlCol="0">
            <a:spAutoFit/>
          </a:bodyPr>
          <a:lstStyle/>
          <a:p>
            <a:endParaRPr lang="it-IT" sz="1200" dirty="0">
              <a:latin typeface="Verdana" panose="020B0604030504040204" pitchFamily="34" charset="0"/>
              <a:ea typeface="Verdana" panose="020B0604030504040204" pitchFamily="34" charset="0"/>
              <a:cs typeface="Verdana" panose="020B0604030504040204" pitchFamily="34" charset="0"/>
            </a:endParaRPr>
          </a:p>
          <a:p>
            <a:r>
              <a:rPr lang="it-IT" sz="9600" dirty="0">
                <a:latin typeface="Verdana" panose="020B0604030504040204" pitchFamily="34" charset="0"/>
                <a:ea typeface="Verdana" panose="020B0604030504040204" pitchFamily="34" charset="0"/>
                <a:cs typeface="Verdana" panose="020B0604030504040204" pitchFamily="34" charset="0"/>
              </a:rPr>
              <a:t> </a:t>
            </a:r>
            <a:r>
              <a:rPr lang="it-IT" sz="9600" dirty="0">
                <a:solidFill>
                  <a:srgbClr val="0070C0"/>
                </a:solidFill>
                <a:latin typeface="Verdana" panose="020B0604030504040204" pitchFamily="34" charset="0"/>
                <a:ea typeface="Verdana" panose="020B0604030504040204" pitchFamily="34" charset="0"/>
                <a:cs typeface="Verdana" panose="020B0604030504040204" pitchFamily="34" charset="0"/>
              </a:rPr>
              <a:t>FINE</a:t>
            </a:r>
            <a:r>
              <a:rPr lang="it-IT" sz="9600" dirty="0">
                <a:latin typeface="Verdana" panose="020B0604030504040204" pitchFamily="34" charset="0"/>
                <a:ea typeface="Verdana" panose="020B0604030504040204" pitchFamily="34" charset="0"/>
                <a:cs typeface="Verdana" panose="020B0604030504040204" pitchFamily="34" charset="0"/>
              </a:rPr>
              <a:t> </a:t>
            </a:r>
          </a:p>
          <a:p>
            <a:endParaRPr lang="it-IT" sz="1200"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5725057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egnaposto piè di pagina 7"/>
          <p:cNvSpPr>
            <a:spLocks noGrp="1"/>
          </p:cNvSpPr>
          <p:nvPr>
            <p:ph type="ftr" sz="quarter" idx="11"/>
          </p:nvPr>
        </p:nvSpPr>
        <p:spPr/>
        <p:txBody>
          <a:bodyPr/>
          <a:lstStyle/>
          <a:p>
            <a:r>
              <a:rPr lang="it-IT" dirty="0">
                <a:solidFill>
                  <a:schemeClr val="tx1"/>
                </a:solidFill>
              </a:rPr>
              <a:t>M. Di Febo, La Quinta Via</a:t>
            </a:r>
          </a:p>
        </p:txBody>
      </p:sp>
      <p:sp>
        <p:nvSpPr>
          <p:cNvPr id="9" name="Segnaposto numero diapositiva 8"/>
          <p:cNvSpPr>
            <a:spLocks noGrp="1"/>
          </p:cNvSpPr>
          <p:nvPr>
            <p:ph type="sldNum" sz="quarter" idx="12"/>
          </p:nvPr>
        </p:nvSpPr>
        <p:spPr/>
        <p:txBody>
          <a:bodyPr/>
          <a:lstStyle/>
          <a:p>
            <a:fld id="{EDF39988-35F4-AF4A-9CEE-32CF4FD04A0B}" type="slidenum">
              <a:rPr lang="it-IT" smtClean="0">
                <a:solidFill>
                  <a:srgbClr val="000000"/>
                </a:solidFill>
              </a:rPr>
              <a:t>8</a:t>
            </a:fld>
            <a:endParaRPr lang="it-IT" dirty="0">
              <a:solidFill>
                <a:srgbClr val="000000"/>
              </a:solidFill>
            </a:endParaRPr>
          </a:p>
        </p:txBody>
      </p:sp>
      <p:pic>
        <p:nvPicPr>
          <p:cNvPr id="2" name="Immagine 1" descr="51rBZFABZ6L.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355" y="63928"/>
            <a:ext cx="7200093" cy="6350000"/>
          </a:xfrm>
          <a:prstGeom prst="rect">
            <a:avLst/>
          </a:prstGeom>
        </p:spPr>
      </p:pic>
      <p:sp>
        <p:nvSpPr>
          <p:cNvPr id="3" name="Rettangolo 2"/>
          <p:cNvSpPr/>
          <p:nvPr/>
        </p:nvSpPr>
        <p:spPr>
          <a:xfrm>
            <a:off x="1009649" y="782136"/>
            <a:ext cx="5983419" cy="4696799"/>
          </a:xfrm>
          <a:prstGeom prst="rect">
            <a:avLst/>
          </a:prstGeom>
        </p:spPr>
        <p:txBody>
          <a:bodyPr wrap="square">
            <a:spAutoFit/>
          </a:bodyPr>
          <a:lstStyle/>
          <a:p>
            <a:pPr>
              <a:lnSpc>
                <a:spcPct val="140000"/>
              </a:lnSpc>
            </a:pPr>
            <a:r>
              <a:rPr lang="it-IT" dirty="0">
                <a:solidFill>
                  <a:srgbClr val="000090"/>
                </a:solidFill>
                <a:latin typeface="Verdana" panose="020B0604030504040204" pitchFamily="34" charset="0"/>
                <a:ea typeface="Verdana" panose="020B0604030504040204" pitchFamily="34" charset="0"/>
                <a:cs typeface="Verdana" panose="020B0604030504040204" pitchFamily="34" charset="0"/>
              </a:rPr>
              <a:t>La quinta via si desume dal governo delle cose.</a:t>
            </a:r>
          </a:p>
          <a:p>
            <a:pPr>
              <a:lnSpc>
                <a:spcPct val="140000"/>
              </a:lnSpc>
            </a:pPr>
            <a:r>
              <a:rPr lang="it-IT" dirty="0">
                <a:solidFill>
                  <a:srgbClr val="000090"/>
                </a:solidFill>
                <a:latin typeface="Verdana" panose="020B0604030504040204" pitchFamily="34" charset="0"/>
                <a:ea typeface="Verdana" panose="020B0604030504040204" pitchFamily="34" charset="0"/>
                <a:cs typeface="Verdana" panose="020B0604030504040204" pitchFamily="34" charset="0"/>
              </a:rPr>
              <a:t>Vediamo infatti che alcune cose prive di conoscenza, come i corpi naturali, operano per un fine, come appare dal fatto che operano sempre o per lo più allo stesso modo per conseguire l'ottimo; per cui è evidente che pervengono al fine non a caso, ma per una tendenza. Ora, ciò che non ha conoscenza non tende al fine se non diretto da qualcuno conoscitivo e intelligente, come la freccia dall’arciere. V’è dunque un qualcuno intelligente, da cui tutte le cose naturali sono ordinate al fine, e questo lo chiamiamo Dio.</a:t>
            </a:r>
          </a:p>
        </p:txBody>
      </p:sp>
      <p:pic>
        <p:nvPicPr>
          <p:cNvPr id="4" name="Immagine 3" descr="San-Tommaso-1481-attribuito-a-Botticelli.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10729" y="1549124"/>
            <a:ext cx="1608191" cy="2270765"/>
          </a:xfrm>
          <a:prstGeom prst="rect">
            <a:avLst/>
          </a:prstGeom>
        </p:spPr>
      </p:pic>
    </p:spTree>
    <p:extLst>
      <p:ext uri="{BB962C8B-B14F-4D97-AF65-F5344CB8AC3E}">
        <p14:creationId xmlns:p14="http://schemas.microsoft.com/office/powerpoint/2010/main" val="7143116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egnaposto piè di pagina 7"/>
          <p:cNvSpPr>
            <a:spLocks noGrp="1"/>
          </p:cNvSpPr>
          <p:nvPr>
            <p:ph type="ftr" sz="quarter" idx="11"/>
          </p:nvPr>
        </p:nvSpPr>
        <p:spPr/>
        <p:txBody>
          <a:bodyPr/>
          <a:lstStyle/>
          <a:p>
            <a:r>
              <a:rPr lang="it-IT" dirty="0">
                <a:solidFill>
                  <a:schemeClr val="tx1"/>
                </a:solidFill>
              </a:rPr>
              <a:t>M. Di Febo, La Quinta Via</a:t>
            </a:r>
          </a:p>
        </p:txBody>
      </p:sp>
      <p:sp>
        <p:nvSpPr>
          <p:cNvPr id="9" name="Segnaposto numero diapositiva 8"/>
          <p:cNvSpPr>
            <a:spLocks noGrp="1"/>
          </p:cNvSpPr>
          <p:nvPr>
            <p:ph type="sldNum" sz="quarter" idx="12"/>
          </p:nvPr>
        </p:nvSpPr>
        <p:spPr/>
        <p:txBody>
          <a:bodyPr/>
          <a:lstStyle/>
          <a:p>
            <a:fld id="{EDF39988-35F4-AF4A-9CEE-32CF4FD04A0B}" type="slidenum">
              <a:rPr lang="it-IT" smtClean="0">
                <a:solidFill>
                  <a:srgbClr val="000000"/>
                </a:solidFill>
              </a:rPr>
              <a:t>9</a:t>
            </a:fld>
            <a:endParaRPr lang="it-IT" dirty="0">
              <a:solidFill>
                <a:srgbClr val="000000"/>
              </a:solidFill>
            </a:endParaRPr>
          </a:p>
        </p:txBody>
      </p:sp>
      <p:pic>
        <p:nvPicPr>
          <p:cNvPr id="2" name="Immagine 1"/>
          <p:cNvPicPr>
            <a:picLocks noChangeAspect="1"/>
          </p:cNvPicPr>
          <p:nvPr/>
        </p:nvPicPr>
        <p:blipFill>
          <a:blip r:embed="rId3"/>
          <a:stretch>
            <a:fillRect/>
          </a:stretch>
        </p:blipFill>
        <p:spPr>
          <a:xfrm>
            <a:off x="279023" y="952500"/>
            <a:ext cx="4749800" cy="4953000"/>
          </a:xfrm>
          <a:prstGeom prst="rect">
            <a:avLst/>
          </a:prstGeom>
        </p:spPr>
      </p:pic>
      <p:sp>
        <p:nvSpPr>
          <p:cNvPr id="5" name="CasellaDiTesto 4"/>
          <p:cNvSpPr txBox="1"/>
          <p:nvPr/>
        </p:nvSpPr>
        <p:spPr>
          <a:xfrm>
            <a:off x="279023" y="219453"/>
            <a:ext cx="3326103" cy="369332"/>
          </a:xfrm>
          <a:prstGeom prst="rect">
            <a:avLst/>
          </a:prstGeom>
          <a:noFill/>
        </p:spPr>
        <p:txBody>
          <a:bodyPr wrap="none" rtlCol="0">
            <a:spAutoFit/>
          </a:bodyPr>
          <a:lstStyle/>
          <a:p>
            <a:r>
              <a:rPr lang="it-IT" dirty="0"/>
              <a:t>Lo schema logico della </a:t>
            </a:r>
            <a:r>
              <a:rPr lang="it-IT" i="1" dirty="0"/>
              <a:t>Quinta Via</a:t>
            </a:r>
          </a:p>
        </p:txBody>
      </p:sp>
      <p:pic>
        <p:nvPicPr>
          <p:cNvPr id="6" name="Immagine 5">
            <a:extLst>
              <a:ext uri="{FF2B5EF4-FFF2-40B4-BE49-F238E27FC236}">
                <a16:creationId xmlns:a16="http://schemas.microsoft.com/office/drawing/2014/main" id="{8E83113A-E6B9-614D-91D9-C78CFD3A76E6}"/>
              </a:ext>
            </a:extLst>
          </p:cNvPr>
          <p:cNvPicPr>
            <a:picLocks noChangeAspect="1"/>
          </p:cNvPicPr>
          <p:nvPr/>
        </p:nvPicPr>
        <p:blipFill>
          <a:blip r:embed="rId4"/>
          <a:stretch>
            <a:fillRect/>
          </a:stretch>
        </p:blipFill>
        <p:spPr>
          <a:xfrm>
            <a:off x="5132439" y="1685861"/>
            <a:ext cx="3909040" cy="3486278"/>
          </a:xfrm>
          <a:prstGeom prst="rect">
            <a:avLst/>
          </a:prstGeom>
        </p:spPr>
      </p:pic>
    </p:spTree>
    <p:extLst>
      <p:ext uri="{BB962C8B-B14F-4D97-AF65-F5344CB8AC3E}">
        <p14:creationId xmlns:p14="http://schemas.microsoft.com/office/powerpoint/2010/main" val="204455003"/>
      </p:ext>
    </p:extLst>
  </p:cSld>
  <p:clrMapOvr>
    <a:masterClrMapping/>
  </p:clrMapOvr>
</p:sld>
</file>

<file path=ppt/theme/theme1.xml><?xml version="1.0" encoding="utf-8"?>
<a:theme xmlns:a="http://schemas.openxmlformats.org/drawingml/2006/main" name="Tema di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Tema di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5674</TotalTime>
  <Words>7782</Words>
  <Application>Microsoft Macintosh PowerPoint</Application>
  <PresentationFormat>Presentazione su schermo (4:3)</PresentationFormat>
  <Paragraphs>786</Paragraphs>
  <Slides>71</Slides>
  <Notes>71</Notes>
  <HiddenSlides>0</HiddenSlides>
  <MMClips>0</MMClips>
  <ScaleCrop>false</ScaleCrop>
  <HeadingPairs>
    <vt:vector size="6" baseType="variant">
      <vt:variant>
        <vt:lpstr>Caratteri utilizzati</vt:lpstr>
      </vt:variant>
      <vt:variant>
        <vt:i4>7</vt:i4>
      </vt:variant>
      <vt:variant>
        <vt:lpstr>Tema</vt:lpstr>
      </vt:variant>
      <vt:variant>
        <vt:i4>1</vt:i4>
      </vt:variant>
      <vt:variant>
        <vt:lpstr>Titoli diapositive</vt:lpstr>
      </vt:variant>
      <vt:variant>
        <vt:i4>71</vt:i4>
      </vt:variant>
    </vt:vector>
  </HeadingPairs>
  <TitlesOfParts>
    <vt:vector size="79" baseType="lpstr">
      <vt:lpstr>Arial</vt:lpstr>
      <vt:lpstr>Calibri</vt:lpstr>
      <vt:lpstr>Courier New</vt:lpstr>
      <vt:lpstr>sans-serif</vt:lpstr>
      <vt:lpstr>Verdana</vt:lpstr>
      <vt:lpstr>Verdana, sans-serif</vt:lpstr>
      <vt:lpstr>Wingdings</vt:lpstr>
      <vt:lpstr>Tema di Office</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di PowerPoint</dc:title>
  <dc:creator>Mario Di Febo</dc:creator>
  <cp:lastModifiedBy>Mario Di Febo</cp:lastModifiedBy>
  <cp:revision>175</cp:revision>
  <cp:lastPrinted>2019-09-26T14:03:31Z</cp:lastPrinted>
  <dcterms:created xsi:type="dcterms:W3CDTF">2019-07-10T14:11:40Z</dcterms:created>
  <dcterms:modified xsi:type="dcterms:W3CDTF">2019-10-01T08:50:45Z</dcterms:modified>
</cp:coreProperties>
</file>